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472" r:id="rId3"/>
    <p:sldId id="439" r:id="rId4"/>
    <p:sldId id="419" r:id="rId5"/>
    <p:sldId id="468" r:id="rId6"/>
    <p:sldId id="434" r:id="rId7"/>
    <p:sldId id="436" r:id="rId8"/>
    <p:sldId id="480" r:id="rId9"/>
    <p:sldId id="451" r:id="rId10"/>
    <p:sldId id="458" r:id="rId11"/>
    <p:sldId id="467" r:id="rId12"/>
    <p:sldId id="470" r:id="rId13"/>
    <p:sldId id="429" r:id="rId14"/>
    <p:sldId id="456" r:id="rId15"/>
    <p:sldId id="428" r:id="rId16"/>
    <p:sldId id="441" r:id="rId17"/>
    <p:sldId id="442" r:id="rId18"/>
    <p:sldId id="443" r:id="rId19"/>
    <p:sldId id="444" r:id="rId20"/>
    <p:sldId id="446" r:id="rId21"/>
    <p:sldId id="284"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6228"/>
    <a:srgbClr val="9EEAFF"/>
    <a:srgbClr val="000000"/>
    <a:srgbClr val="398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072" autoAdjust="0"/>
  </p:normalViewPr>
  <p:slideViewPr>
    <p:cSldViewPr>
      <p:cViewPr varScale="1">
        <p:scale>
          <a:sx n="70" d="100"/>
          <a:sy n="70" d="100"/>
        </p:scale>
        <p:origin x="-138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99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0.1458764740190184"/>
          <c:y val="0.10659232307521387"/>
          <c:w val="0.76203834260138914"/>
          <c:h val="0.73470624476068314"/>
        </c:manualLayout>
      </c:layout>
      <c:pie3DChart>
        <c:varyColors val="1"/>
        <c:ser>
          <c:idx val="0"/>
          <c:order val="0"/>
          <c:tx>
            <c:strRef>
              <c:f>Sheet1!$B$1</c:f>
              <c:strCache>
                <c:ptCount val="1"/>
                <c:pt idx="0">
                  <c:v>销售额</c:v>
                </c:pt>
              </c:strCache>
            </c:strRef>
          </c:tx>
          <c:explosion val="25"/>
          <c:dPt>
            <c:idx val="0"/>
            <c:bubble3D val="0"/>
            <c:spPr>
              <a:solidFill>
                <a:srgbClr val="0070C0"/>
              </a:solidFill>
            </c:spPr>
          </c:dPt>
          <c:dPt>
            <c:idx val="1"/>
            <c:bubble3D val="0"/>
            <c:spPr>
              <a:solidFill>
                <a:schemeClr val="bg1">
                  <a:lumMod val="65000"/>
                </a:schemeClr>
              </a:solidFill>
            </c:spPr>
          </c:dPt>
          <c:dLbls>
            <c:dLbl>
              <c:idx val="0"/>
              <c:layout/>
              <c:tx>
                <c:rich>
                  <a:bodyPr/>
                  <a:lstStyle/>
                  <a:p>
                    <a:r>
                      <a:rPr lang="en-US" altLang="en-US" sz="1600" dirty="0" smtClean="0"/>
                      <a:t>CKD</a:t>
                    </a:r>
                    <a:r>
                      <a:rPr lang="zh-CN" altLang="en-US" sz="1600" dirty="0" smtClean="0"/>
                      <a:t>患者</a:t>
                    </a:r>
                    <a:r>
                      <a:rPr lang="zh-CN" altLang="en-US" sz="1600" dirty="0"/>
                      <a:t>
</a:t>
                    </a:r>
                    <a:r>
                      <a:rPr lang="en-US" altLang="zh-CN" sz="1600" dirty="0"/>
                      <a:t>10.8%</a:t>
                    </a: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6616076734334981"/>
                  <c:y val="-0.29424224328609955"/>
                </c:manualLayout>
              </c:layout>
              <c:tx>
                <c:rich>
                  <a:bodyPr/>
                  <a:lstStyle/>
                  <a:p>
                    <a:r>
                      <a:rPr lang="zh-CN" altLang="en-US" sz="1600" dirty="0"/>
                      <a:t>非</a:t>
                    </a:r>
                    <a:r>
                      <a:rPr lang="en-US" altLang="en-US" sz="1600" dirty="0" smtClean="0"/>
                      <a:t>CKD</a:t>
                    </a:r>
                  </a:p>
                  <a:p>
                    <a:r>
                      <a:rPr lang="zh-CN" altLang="en-US" sz="1600" dirty="0" smtClean="0"/>
                      <a:t>患者</a:t>
                    </a:r>
                    <a:r>
                      <a:rPr lang="zh-CN" altLang="en-US" sz="1600" dirty="0"/>
                      <a:t>
</a:t>
                    </a:r>
                    <a:r>
                      <a:rPr lang="en-US" altLang="zh-CN" sz="1600" dirty="0"/>
                      <a:t>89.2%</a:t>
                    </a:r>
                  </a:p>
                </c:rich>
              </c:tx>
              <c:showLegendKey val="0"/>
              <c:showVal val="0"/>
              <c:showCatName val="1"/>
              <c:showSerName val="0"/>
              <c:showPercent val="1"/>
              <c:showBubbleSize val="0"/>
              <c:extLst>
                <c:ext xmlns:c15="http://schemas.microsoft.com/office/drawing/2012/chart" uri="{CE6537A1-D6FC-4f65-9D91-7224C49458BB}">
                  <c15:layout/>
                </c:ext>
              </c:extLst>
            </c:dLbl>
            <c:numFmt formatCode="0.0%" sourceLinked="0"/>
            <c:spPr>
              <a:noFill/>
              <a:ln>
                <a:noFill/>
              </a:ln>
              <a:effectLst/>
            </c:spPr>
            <c:txPr>
              <a:bodyPr wrap="square" lIns="38100" tIns="19050" rIns="38100" bIns="19050" anchor="ctr">
                <a:spAutoFit/>
              </a:bodyPr>
              <a:lstStyle/>
              <a:p>
                <a:pPr>
                  <a:defRPr sz="2000" b="1"/>
                </a:pPr>
                <a:endParaRPr lang="zh-CN"/>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CKD患者</c:v>
                </c:pt>
                <c:pt idx="1">
                  <c:v>非CKD患者</c:v>
                </c:pt>
              </c:strCache>
            </c:strRef>
          </c:cat>
          <c:val>
            <c:numRef>
              <c:f>Sheet1!$B$2:$B$3</c:f>
              <c:numCache>
                <c:formatCode>0.000%</c:formatCode>
                <c:ptCount val="2"/>
                <c:pt idx="0">
                  <c:v>0.10800000000000012</c:v>
                </c:pt>
                <c:pt idx="1">
                  <c:v>0.89200000000000002</c:v>
                </c:pt>
              </c:numCache>
            </c:numRef>
          </c:val>
        </c:ser>
        <c:dLbls>
          <c:showLegendKey val="0"/>
          <c:showVal val="0"/>
          <c:showCatName val="1"/>
          <c:showSerName val="0"/>
          <c:showPercent val="1"/>
          <c:showBubbleSize val="0"/>
          <c:showLeaderLines val="1"/>
        </c:dLbls>
      </c:pie3DChart>
    </c:plotArea>
    <c:plotVisOnly val="1"/>
    <c:dispBlanksAs val="zero"/>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5E9BE4-F256-4753-8ADC-87231710FBAB}" type="datetimeFigureOut">
              <a:rPr lang="zh-CN" altLang="en-US" smtClean="0"/>
              <a:pPr/>
              <a:t>2015/8/31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32D08-1381-4075-8082-F13C3C0D734E}" type="slidenum">
              <a:rPr lang="zh-CN" altLang="en-US" smtClean="0"/>
              <a:pPr/>
              <a:t>‹#›</a:t>
            </a:fld>
            <a:endParaRPr lang="zh-CN" altLang="en-US"/>
          </a:p>
        </p:txBody>
      </p:sp>
    </p:spTree>
    <p:extLst>
      <p:ext uri="{BB962C8B-B14F-4D97-AF65-F5344CB8AC3E}">
        <p14:creationId xmlns:p14="http://schemas.microsoft.com/office/powerpoint/2010/main" val="172604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3</a:t>
            </a:fld>
            <a:endParaRPr lang="zh-CN" altLang="en-US"/>
          </a:p>
        </p:txBody>
      </p:sp>
    </p:spTree>
    <p:extLst>
      <p:ext uri="{BB962C8B-B14F-4D97-AF65-F5344CB8AC3E}">
        <p14:creationId xmlns:p14="http://schemas.microsoft.com/office/powerpoint/2010/main" val="67910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38812A-395F-400E-8193-D79B283846E0}" type="slidenum">
              <a:rPr lang="zh-CN" altLang="en-US" smtClean="0"/>
              <a:pPr/>
              <a:t>4</a:t>
            </a:fld>
            <a:endParaRPr lang="zh-CN" altLang="en-US"/>
          </a:p>
        </p:txBody>
      </p:sp>
    </p:spTree>
    <p:extLst>
      <p:ext uri="{BB962C8B-B14F-4D97-AF65-F5344CB8AC3E}">
        <p14:creationId xmlns:p14="http://schemas.microsoft.com/office/powerpoint/2010/main" val="56219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8</a:t>
            </a:fld>
            <a:endParaRPr lang="zh-CN" altLang="en-US"/>
          </a:p>
        </p:txBody>
      </p:sp>
    </p:spTree>
    <p:extLst>
      <p:ext uri="{BB962C8B-B14F-4D97-AF65-F5344CB8AC3E}">
        <p14:creationId xmlns:p14="http://schemas.microsoft.com/office/powerpoint/2010/main" val="385059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9</a:t>
            </a:fld>
            <a:endParaRPr lang="zh-CN" altLang="en-US"/>
          </a:p>
        </p:txBody>
      </p:sp>
    </p:spTree>
    <p:extLst>
      <p:ext uri="{BB962C8B-B14F-4D97-AF65-F5344CB8AC3E}">
        <p14:creationId xmlns:p14="http://schemas.microsoft.com/office/powerpoint/2010/main" val="256482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10</a:t>
            </a:fld>
            <a:endParaRPr lang="zh-CN" altLang="en-US"/>
          </a:p>
        </p:txBody>
      </p:sp>
    </p:spTree>
    <p:extLst>
      <p:ext uri="{BB962C8B-B14F-4D97-AF65-F5344CB8AC3E}">
        <p14:creationId xmlns:p14="http://schemas.microsoft.com/office/powerpoint/2010/main" val="400658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11</a:t>
            </a:fld>
            <a:endParaRPr lang="zh-CN" altLang="en-US"/>
          </a:p>
        </p:txBody>
      </p:sp>
    </p:spTree>
    <p:extLst>
      <p:ext uri="{BB962C8B-B14F-4D97-AF65-F5344CB8AC3E}">
        <p14:creationId xmlns:p14="http://schemas.microsoft.com/office/powerpoint/2010/main" val="3780490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12</a:t>
            </a:fld>
            <a:endParaRPr lang="zh-CN" altLang="en-US"/>
          </a:p>
        </p:txBody>
      </p:sp>
    </p:spTree>
    <p:extLst>
      <p:ext uri="{BB962C8B-B14F-4D97-AF65-F5344CB8AC3E}">
        <p14:creationId xmlns:p14="http://schemas.microsoft.com/office/powerpoint/2010/main" val="16012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en-US" altLang="zh-CN"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smtClean="0"/>
              <a:t>http://www.mysoeasy.com</a:t>
            </a:r>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14</a:t>
            </a:fld>
            <a:endParaRPr lang="zh-CN" altLang="en-US"/>
          </a:p>
        </p:txBody>
      </p:sp>
    </p:spTree>
    <p:extLst>
      <p:ext uri="{BB962C8B-B14F-4D97-AF65-F5344CB8AC3E}">
        <p14:creationId xmlns:p14="http://schemas.microsoft.com/office/powerpoint/2010/main" val="3533812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340768"/>
            <a:ext cx="8229600" cy="478539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340768"/>
            <a:ext cx="8229600" cy="478539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0"/>
            <a:ext cx="9143999" cy="1052736"/>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lnSpc>
          <a:spcPct val="120000"/>
        </a:lnSpc>
        <a:spcBef>
          <a:spcPts val="0"/>
        </a:spcBef>
        <a:spcAft>
          <a:spcPts val="1200"/>
        </a:spcAft>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lnSpc>
          <a:spcPct val="120000"/>
        </a:lnSpc>
        <a:spcBef>
          <a:spcPts val="0"/>
        </a:spcBef>
        <a:spcAft>
          <a:spcPts val="1200"/>
        </a:spcAft>
        <a:buFont typeface="Arial" pitchFamily="34" charset="0"/>
        <a:buChar char="–"/>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1200"/>
        </a:spcAft>
        <a:buFont typeface="Arial"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1200"/>
        </a:spcAft>
        <a:buFont typeface="Arial"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1200"/>
        </a:spcAft>
        <a:buFont typeface="Arial" pitchFamily="34" charset="0"/>
        <a:buChar char="»"/>
        <a:defRPr sz="16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535039"/>
            <a:ext cx="7772400" cy="1470025"/>
          </a:xfrm>
        </p:spPr>
        <p:txBody>
          <a:bodyPr anchor="ctr">
            <a:normAutofit/>
          </a:bodyPr>
          <a:lstStyle/>
          <a:p>
            <a:r>
              <a:rPr lang="zh-CN" altLang="en-US" sz="4000" dirty="0" smtClean="0">
                <a:solidFill>
                  <a:srgbClr val="FFFF00"/>
                </a:solidFill>
              </a:rPr>
              <a:t>肾病患者必须重视降脂治疗</a:t>
            </a:r>
            <a:endParaRPr lang="zh-CN" altLang="en-US" sz="4000" dirty="0">
              <a:solidFill>
                <a:srgbClr val="FFFF00"/>
              </a:solidFill>
            </a:endParaRP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9677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4417"/>
          <a:stretch/>
        </p:blipFill>
        <p:spPr>
          <a:xfrm>
            <a:off x="245934" y="1089801"/>
            <a:ext cx="5849003" cy="5666944"/>
          </a:xfrm>
          <a:prstGeom prst="rect">
            <a:avLst/>
          </a:prstGeom>
        </p:spPr>
      </p:pic>
      <p:sp>
        <p:nvSpPr>
          <p:cNvPr id="2" name="标题 1"/>
          <p:cNvSpPr>
            <a:spLocks noGrp="1"/>
          </p:cNvSpPr>
          <p:nvPr>
            <p:ph type="title"/>
          </p:nvPr>
        </p:nvSpPr>
        <p:spPr/>
        <p:txBody>
          <a:bodyPr/>
          <a:lstStyle/>
          <a:p>
            <a:r>
              <a:rPr lang="zh-CN" altLang="en-US" dirty="0" smtClean="0"/>
              <a:t>肾病患者应摄入哪些有助于</a:t>
            </a:r>
            <a:r>
              <a:rPr lang="zh-CN" altLang="en-US" dirty="0"/>
              <a:t>降低血脂</a:t>
            </a:r>
            <a:r>
              <a:rPr lang="zh-CN" altLang="en-US" dirty="0" smtClean="0"/>
              <a:t>水平的食物？</a:t>
            </a:r>
            <a:endParaRPr lang="zh-CN" altLang="en-US" dirty="0"/>
          </a:p>
        </p:txBody>
      </p:sp>
      <p:pic>
        <p:nvPicPr>
          <p:cNvPr id="2054" name="Picture 6" descr="F:\图片库\538-140F316453511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5085184"/>
            <a:ext cx="1805667" cy="115212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F:\图片库\10667208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826" y="3529491"/>
            <a:ext cx="1050086" cy="6674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90129" y="2569167"/>
            <a:ext cx="435813" cy="646331"/>
          </a:xfrm>
          <a:prstGeom prst="rect">
            <a:avLst/>
          </a:prstGeom>
          <a:noFill/>
        </p:spPr>
        <p:txBody>
          <a:bodyPr wrap="square" rtlCol="0">
            <a:spAutoFit/>
          </a:bodyPr>
          <a:lstStyle/>
          <a:p>
            <a:r>
              <a:rPr lang="zh-CN" altLang="en-US" b="1" dirty="0">
                <a:solidFill>
                  <a:schemeClr val="tx2"/>
                </a:solidFill>
              </a:rPr>
              <a:t>蔬菜</a:t>
            </a:r>
          </a:p>
        </p:txBody>
      </p:sp>
      <p:sp>
        <p:nvSpPr>
          <p:cNvPr id="17" name="TextBox 16"/>
          <p:cNvSpPr txBox="1"/>
          <p:nvPr/>
        </p:nvSpPr>
        <p:spPr>
          <a:xfrm>
            <a:off x="4436338" y="4250787"/>
            <a:ext cx="745096" cy="369332"/>
          </a:xfrm>
          <a:prstGeom prst="rect">
            <a:avLst/>
          </a:prstGeom>
          <a:noFill/>
        </p:spPr>
        <p:txBody>
          <a:bodyPr wrap="square" rtlCol="0">
            <a:spAutoFit/>
          </a:bodyPr>
          <a:lstStyle/>
          <a:p>
            <a:r>
              <a:rPr lang="zh-CN" altLang="en-US" b="1" dirty="0">
                <a:solidFill>
                  <a:schemeClr val="tx2"/>
                </a:solidFill>
              </a:rPr>
              <a:t>粗粮</a:t>
            </a:r>
          </a:p>
        </p:txBody>
      </p:sp>
      <p:sp>
        <p:nvSpPr>
          <p:cNvPr id="6" name="TextBox 5"/>
          <p:cNvSpPr txBox="1"/>
          <p:nvPr/>
        </p:nvSpPr>
        <p:spPr>
          <a:xfrm>
            <a:off x="4139952" y="5301208"/>
            <a:ext cx="267194" cy="646331"/>
          </a:xfrm>
          <a:prstGeom prst="rect">
            <a:avLst/>
          </a:prstGeom>
          <a:noFill/>
        </p:spPr>
        <p:txBody>
          <a:bodyPr wrap="square" rtlCol="0">
            <a:spAutoFit/>
          </a:bodyPr>
          <a:lstStyle/>
          <a:p>
            <a:r>
              <a:rPr lang="zh-CN" altLang="en-US" b="1" dirty="0" smtClean="0">
                <a:solidFill>
                  <a:schemeClr val="tx2"/>
                </a:solidFill>
              </a:rPr>
              <a:t>水果</a:t>
            </a:r>
            <a:endParaRPr lang="zh-CN" altLang="en-US" b="1" dirty="0">
              <a:solidFill>
                <a:schemeClr val="tx2"/>
              </a:solidFill>
            </a:endParaRPr>
          </a:p>
        </p:txBody>
      </p:sp>
      <p:pic>
        <p:nvPicPr>
          <p:cNvPr id="2056" name="Picture 8" descr="F:\图片库\8ad080017c065ca5e2b85ed81009b74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8083" y="3163498"/>
            <a:ext cx="1544355" cy="103162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53196" y="3419790"/>
            <a:ext cx="355199" cy="1200329"/>
          </a:xfrm>
          <a:prstGeom prst="rect">
            <a:avLst/>
          </a:prstGeom>
          <a:noFill/>
        </p:spPr>
        <p:txBody>
          <a:bodyPr wrap="square" rtlCol="0">
            <a:spAutoFit/>
          </a:bodyPr>
          <a:lstStyle/>
          <a:p>
            <a:r>
              <a:rPr lang="zh-CN" altLang="en-US" b="1" dirty="0" smtClean="0">
                <a:solidFill>
                  <a:schemeClr val="tx2"/>
                </a:solidFill>
              </a:rPr>
              <a:t>豆类食物</a:t>
            </a:r>
            <a:endParaRPr lang="zh-CN" altLang="en-US" b="1" dirty="0">
              <a:solidFill>
                <a:schemeClr val="tx2"/>
              </a:solidFill>
            </a:endParaRPr>
          </a:p>
        </p:txBody>
      </p:sp>
      <p:pic>
        <p:nvPicPr>
          <p:cNvPr id="2058"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7813" y="3759817"/>
            <a:ext cx="1460633" cy="104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915816" y="4797152"/>
            <a:ext cx="1224136" cy="369332"/>
          </a:xfrm>
          <a:prstGeom prst="rect">
            <a:avLst/>
          </a:prstGeom>
          <a:noFill/>
        </p:spPr>
        <p:txBody>
          <a:bodyPr wrap="square" rtlCol="0">
            <a:spAutoFit/>
          </a:bodyPr>
          <a:lstStyle/>
          <a:p>
            <a:r>
              <a:rPr lang="zh-CN" altLang="en-US" b="1" dirty="0" smtClean="0">
                <a:solidFill>
                  <a:schemeClr val="tx2"/>
                </a:solidFill>
              </a:rPr>
              <a:t>菌类食物</a:t>
            </a:r>
            <a:endParaRPr lang="zh-CN" altLang="en-US" b="1" dirty="0">
              <a:solidFill>
                <a:schemeClr val="tx2"/>
              </a:solidFill>
            </a:endParaRPr>
          </a:p>
        </p:txBody>
      </p:sp>
      <p:pic>
        <p:nvPicPr>
          <p:cNvPr id="2060" name="Picture 12" descr="F:\图片库\9124-120216143I74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8383" y="2171093"/>
            <a:ext cx="1779870" cy="119073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463" y="3679312"/>
            <a:ext cx="1701196" cy="247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云形标注 20"/>
          <p:cNvSpPr/>
          <p:nvPr/>
        </p:nvSpPr>
        <p:spPr>
          <a:xfrm>
            <a:off x="5796137" y="1484784"/>
            <a:ext cx="3384375" cy="1667997"/>
          </a:xfrm>
          <a:prstGeom prst="cloudCallout">
            <a:avLst>
              <a:gd name="adj1" fmla="val 14471"/>
              <a:gd name="adj2" fmla="val 74858"/>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6110655" y="1755226"/>
            <a:ext cx="2826003" cy="1172629"/>
          </a:xfrm>
          <a:prstGeom prst="rect">
            <a:avLst/>
          </a:prstGeom>
          <a:noFill/>
        </p:spPr>
        <p:txBody>
          <a:bodyPr wrap="square" rtlCol="0">
            <a:spAutoFit/>
          </a:bodyPr>
          <a:lstStyle/>
          <a:p>
            <a:pPr lvl="0" algn="ctr">
              <a:lnSpc>
                <a:spcPct val="130000"/>
              </a:lnSpc>
              <a:defRPr/>
            </a:pPr>
            <a:r>
              <a:rPr lang="zh-CN" altLang="en-US" b="1" dirty="0"/>
              <a:t>膳食纤维可与胆固醇结合，使其从粪便中排出，减少肠内胆固醇的吸收</a:t>
            </a:r>
          </a:p>
        </p:txBody>
      </p:sp>
    </p:spTree>
    <p:extLst>
      <p:ext uri="{BB962C8B-B14F-4D97-AF65-F5344CB8AC3E}">
        <p14:creationId xmlns:p14="http://schemas.microsoft.com/office/powerpoint/2010/main" val="6451021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843808" y="1916832"/>
            <a:ext cx="5984903" cy="4354087"/>
            <a:chOff x="2174464" y="1378393"/>
            <a:chExt cx="7164875" cy="50850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1277" y="1378393"/>
              <a:ext cx="2596012" cy="2646258"/>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27" y="3817209"/>
              <a:ext cx="2596012" cy="2646258"/>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7955" y="3772359"/>
              <a:ext cx="2596012" cy="2646257"/>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4464" y="3772359"/>
              <a:ext cx="2596012" cy="2646257"/>
            </a:xfrm>
            <a:prstGeom prst="rect">
              <a:avLst/>
            </a:prstGeom>
          </p:spPr>
        </p:pic>
      </p:gr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1772816"/>
            <a:ext cx="2040890" cy="2328510"/>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1700808"/>
            <a:ext cx="2040890" cy="2328510"/>
          </a:xfrm>
          <a:prstGeom prst="rect">
            <a:avLst/>
          </a:prstGeom>
        </p:spPr>
      </p:pic>
      <p:pic>
        <p:nvPicPr>
          <p:cNvPr id="32" name="Picture 2" descr="F:\图片库\11374997.jpg.thum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4" y="2204864"/>
            <a:ext cx="1440160" cy="941378"/>
          </a:xfrm>
          <a:prstGeom prst="rect">
            <a:avLst/>
          </a:prstGeom>
          <a:noFill/>
          <a:extLst>
            <a:ext uri="{909E8E84-426E-40DD-AFC4-6F175D3DCCD1}">
              <a14:hiddenFill xmlns:a14="http://schemas.microsoft.com/office/drawing/2010/main">
                <a:solidFill>
                  <a:srgbClr val="FFFFFF"/>
                </a:solidFill>
              </a14:hiddenFill>
            </a:ext>
          </a:extLst>
        </p:spPr>
      </p:pic>
      <p:sp>
        <p:nvSpPr>
          <p:cNvPr id="35" name="圆角矩形 34"/>
          <p:cNvSpPr/>
          <p:nvPr/>
        </p:nvSpPr>
        <p:spPr>
          <a:xfrm>
            <a:off x="2051720" y="1556792"/>
            <a:ext cx="6762003" cy="466102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8" y="4149079"/>
            <a:ext cx="2011517" cy="270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5976" y="2176834"/>
            <a:ext cx="1224136" cy="102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F:\图片库\u=1742097182,3929617928&amp;fm=21&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200" y="2276872"/>
            <a:ext cx="936104" cy="99804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肾病患应</a:t>
            </a:r>
            <a:r>
              <a:rPr lang="zh-CN" altLang="en-US" dirty="0"/>
              <a:t>进行</a:t>
            </a:r>
            <a:r>
              <a:rPr lang="zh-CN" altLang="en-US" dirty="0" smtClean="0"/>
              <a:t>哪些有助于</a:t>
            </a:r>
            <a:r>
              <a:rPr lang="zh-CN" altLang="en-US" dirty="0"/>
              <a:t>降低血脂</a:t>
            </a:r>
            <a:r>
              <a:rPr lang="zh-CN" altLang="en-US" dirty="0" smtClean="0"/>
              <a:t>水平的体育</a:t>
            </a:r>
            <a:r>
              <a:rPr lang="zh-CN" altLang="en-US" dirty="0"/>
              <a:t>锻炼？</a:t>
            </a:r>
          </a:p>
        </p:txBody>
      </p:sp>
      <p:pic>
        <p:nvPicPr>
          <p:cNvPr id="1027" name="Picture 3" descr="C:\Users\Administrator\Desktop\lws130613005.jpg"/>
          <p:cNvPicPr>
            <a:picLocks noChangeAspect="1" noChangeArrowheads="1"/>
          </p:cNvPicPr>
          <p:nvPr/>
        </p:nvPicPr>
        <p:blipFill>
          <a:blip r:embed="rId8" cstate="print"/>
          <a:srcRect/>
          <a:stretch>
            <a:fillRect/>
          </a:stretch>
        </p:blipFill>
        <p:spPr bwMode="auto">
          <a:xfrm>
            <a:off x="2483768" y="4293096"/>
            <a:ext cx="1656184" cy="1083992"/>
          </a:xfrm>
          <a:prstGeom prst="rect">
            <a:avLst/>
          </a:prstGeom>
          <a:noFill/>
        </p:spPr>
      </p:pic>
      <p:sp>
        <p:nvSpPr>
          <p:cNvPr id="21" name="TextBox 20"/>
          <p:cNvSpPr txBox="1"/>
          <p:nvPr/>
        </p:nvSpPr>
        <p:spPr>
          <a:xfrm>
            <a:off x="2051720" y="3501008"/>
            <a:ext cx="936104" cy="369332"/>
          </a:xfrm>
          <a:prstGeom prst="rect">
            <a:avLst/>
          </a:prstGeom>
          <a:noFill/>
        </p:spPr>
        <p:txBody>
          <a:bodyPr wrap="square" rtlCol="0">
            <a:spAutoFit/>
          </a:bodyPr>
          <a:lstStyle/>
          <a:p>
            <a:r>
              <a:rPr lang="zh-CN" altLang="en-US" b="1" dirty="0" smtClean="0">
                <a:solidFill>
                  <a:schemeClr val="accent6">
                    <a:lumMod val="75000"/>
                  </a:schemeClr>
                </a:solidFill>
              </a:rPr>
              <a:t>乒乓球</a:t>
            </a:r>
            <a:endParaRPr lang="zh-CN" altLang="en-US" b="1" dirty="0">
              <a:solidFill>
                <a:schemeClr val="accent6">
                  <a:lumMod val="75000"/>
                </a:schemeClr>
              </a:solidFill>
            </a:endParaRPr>
          </a:p>
        </p:txBody>
      </p:sp>
      <p:sp>
        <p:nvSpPr>
          <p:cNvPr id="22" name="TextBox 21"/>
          <p:cNvSpPr txBox="1"/>
          <p:nvPr/>
        </p:nvSpPr>
        <p:spPr>
          <a:xfrm>
            <a:off x="3851920" y="3501008"/>
            <a:ext cx="936104" cy="369332"/>
          </a:xfrm>
          <a:prstGeom prst="rect">
            <a:avLst/>
          </a:prstGeom>
          <a:noFill/>
        </p:spPr>
        <p:txBody>
          <a:bodyPr wrap="square" rtlCol="0">
            <a:spAutoFit/>
          </a:bodyPr>
          <a:lstStyle/>
          <a:p>
            <a:r>
              <a:rPr lang="zh-CN" altLang="en-US" b="1" dirty="0" smtClean="0">
                <a:solidFill>
                  <a:schemeClr val="accent6">
                    <a:lumMod val="75000"/>
                  </a:schemeClr>
                </a:solidFill>
              </a:rPr>
              <a:t>羽毛球</a:t>
            </a:r>
            <a:endParaRPr lang="zh-CN" altLang="en-US" b="1" dirty="0">
              <a:solidFill>
                <a:schemeClr val="accent6">
                  <a:lumMod val="75000"/>
                </a:schemeClr>
              </a:solidFill>
            </a:endParaRPr>
          </a:p>
        </p:txBody>
      </p:sp>
      <p:sp>
        <p:nvSpPr>
          <p:cNvPr id="23" name="TextBox 22"/>
          <p:cNvSpPr txBox="1"/>
          <p:nvPr/>
        </p:nvSpPr>
        <p:spPr>
          <a:xfrm>
            <a:off x="5796136" y="3501008"/>
            <a:ext cx="720080" cy="369332"/>
          </a:xfrm>
          <a:prstGeom prst="rect">
            <a:avLst/>
          </a:prstGeom>
          <a:noFill/>
        </p:spPr>
        <p:txBody>
          <a:bodyPr wrap="square" rtlCol="0">
            <a:spAutoFit/>
          </a:bodyPr>
          <a:lstStyle/>
          <a:p>
            <a:r>
              <a:rPr lang="zh-CN" altLang="en-US" b="1" dirty="0" smtClean="0">
                <a:solidFill>
                  <a:schemeClr val="accent6">
                    <a:lumMod val="75000"/>
                  </a:schemeClr>
                </a:solidFill>
              </a:rPr>
              <a:t>跳绳</a:t>
            </a:r>
            <a:endParaRPr lang="zh-CN" altLang="en-US" b="1" dirty="0">
              <a:solidFill>
                <a:schemeClr val="accent6">
                  <a:lumMod val="75000"/>
                </a:schemeClr>
              </a:solidFill>
            </a:endParaRPr>
          </a:p>
        </p:txBody>
      </p:sp>
      <p:sp>
        <p:nvSpPr>
          <p:cNvPr id="24" name="TextBox 23"/>
          <p:cNvSpPr txBox="1"/>
          <p:nvPr/>
        </p:nvSpPr>
        <p:spPr>
          <a:xfrm>
            <a:off x="2123728" y="5517232"/>
            <a:ext cx="1152128" cy="369332"/>
          </a:xfrm>
          <a:prstGeom prst="rect">
            <a:avLst/>
          </a:prstGeom>
          <a:noFill/>
        </p:spPr>
        <p:txBody>
          <a:bodyPr wrap="square" rtlCol="0">
            <a:spAutoFit/>
          </a:bodyPr>
          <a:lstStyle/>
          <a:p>
            <a:r>
              <a:rPr lang="zh-CN" altLang="en-US" b="1" dirty="0" smtClean="0">
                <a:solidFill>
                  <a:schemeClr val="accent6">
                    <a:lumMod val="75000"/>
                  </a:schemeClr>
                </a:solidFill>
              </a:rPr>
              <a:t>跳广场舞</a:t>
            </a:r>
            <a:endParaRPr lang="zh-CN" altLang="en-US" b="1" dirty="0">
              <a:solidFill>
                <a:schemeClr val="accent6">
                  <a:lumMod val="75000"/>
                </a:schemeClr>
              </a:solidFill>
            </a:endParaRPr>
          </a:p>
        </p:txBody>
      </p:sp>
      <p:sp>
        <p:nvSpPr>
          <p:cNvPr id="26" name="TextBox 25"/>
          <p:cNvSpPr txBox="1"/>
          <p:nvPr/>
        </p:nvSpPr>
        <p:spPr>
          <a:xfrm>
            <a:off x="4644008" y="5589240"/>
            <a:ext cx="792088" cy="369332"/>
          </a:xfrm>
          <a:prstGeom prst="rect">
            <a:avLst/>
          </a:prstGeom>
          <a:noFill/>
        </p:spPr>
        <p:txBody>
          <a:bodyPr wrap="square" rtlCol="0">
            <a:spAutoFit/>
          </a:bodyPr>
          <a:lstStyle/>
          <a:p>
            <a:r>
              <a:rPr lang="zh-CN" altLang="en-US" b="1" dirty="0" smtClean="0">
                <a:solidFill>
                  <a:schemeClr val="accent6">
                    <a:lumMod val="75000"/>
                  </a:schemeClr>
                </a:solidFill>
              </a:rPr>
              <a:t>游泳</a:t>
            </a:r>
            <a:endParaRPr lang="zh-CN" altLang="en-US" b="1" dirty="0">
              <a:solidFill>
                <a:schemeClr val="accent6">
                  <a:lumMod val="75000"/>
                </a:schemeClr>
              </a:solidFill>
            </a:endParaRPr>
          </a:p>
        </p:txBody>
      </p:sp>
      <p:pic>
        <p:nvPicPr>
          <p:cNvPr id="1030" name="Picture 6" descr="C:\Users\Administrator\Desktop\图片库\Redocn_2012062816473844_jpg_thum.jpg"/>
          <p:cNvPicPr>
            <a:picLocks noChangeAspect="1" noChangeArrowheads="1"/>
          </p:cNvPicPr>
          <p:nvPr/>
        </p:nvPicPr>
        <p:blipFill>
          <a:blip r:embed="rId9" cstate="print"/>
          <a:srcRect/>
          <a:stretch>
            <a:fillRect/>
          </a:stretch>
        </p:blipFill>
        <p:spPr bwMode="auto">
          <a:xfrm>
            <a:off x="5004048" y="4437112"/>
            <a:ext cx="1176794" cy="822325"/>
          </a:xfrm>
          <a:prstGeom prst="rect">
            <a:avLst/>
          </a:prstGeom>
          <a:noFill/>
        </p:spPr>
      </p:pic>
      <p:sp>
        <p:nvSpPr>
          <p:cNvPr id="27" name="TextBox 26"/>
          <p:cNvSpPr txBox="1"/>
          <p:nvPr/>
        </p:nvSpPr>
        <p:spPr>
          <a:xfrm>
            <a:off x="6372200" y="5661248"/>
            <a:ext cx="1080120" cy="369332"/>
          </a:xfrm>
          <a:prstGeom prst="rect">
            <a:avLst/>
          </a:prstGeom>
          <a:noFill/>
        </p:spPr>
        <p:txBody>
          <a:bodyPr wrap="square" rtlCol="0">
            <a:spAutoFit/>
          </a:bodyPr>
          <a:lstStyle/>
          <a:p>
            <a:r>
              <a:rPr lang="zh-CN" altLang="en-US" b="1" dirty="0" smtClean="0">
                <a:solidFill>
                  <a:schemeClr val="accent6">
                    <a:lumMod val="75000"/>
                  </a:schemeClr>
                </a:solidFill>
              </a:rPr>
              <a:t>骑单车</a:t>
            </a:r>
            <a:endParaRPr lang="zh-CN" altLang="en-US" b="1" dirty="0">
              <a:solidFill>
                <a:schemeClr val="accent6">
                  <a:lumMod val="75000"/>
                </a:schemeClr>
              </a:solidFill>
            </a:endParaRPr>
          </a:p>
        </p:txBody>
      </p:sp>
      <p:pic>
        <p:nvPicPr>
          <p:cNvPr id="51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6161" y="4401771"/>
            <a:ext cx="930216" cy="97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546412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4355976" y="1484784"/>
            <a:ext cx="4248472" cy="4737887"/>
          </a:xfrm>
          <a:prstGeom prst="rect">
            <a:avLst/>
          </a:prstGeom>
          <a:gradFill flip="none" rotWithShape="1">
            <a:gsLst>
              <a:gs pos="0">
                <a:srgbClr val="8D3613"/>
              </a:gs>
              <a:gs pos="100000">
                <a:srgbClr val="A5370B"/>
              </a:gs>
            </a:gsLst>
            <a:lin ang="16200000" scaled="1"/>
            <a:tileRect/>
          </a:gradFill>
          <a:ln w="25400" cap="flat" cmpd="sng" algn="ctr">
            <a:solidFill>
              <a:srgbClr val="B43C0C"/>
            </a:solidFill>
            <a:prstDash val="solid"/>
          </a:ln>
          <a:effectLst>
            <a:outerShdw blurRad="63500" sx="104000" sy="104000" algn="ctr" rotWithShape="0">
              <a:prstClr val="black">
                <a:alpha val="1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8" name="圆角矩形 77"/>
          <p:cNvSpPr/>
          <p:nvPr/>
        </p:nvSpPr>
        <p:spPr>
          <a:xfrm>
            <a:off x="4396337" y="1637177"/>
            <a:ext cx="4101973" cy="4501184"/>
          </a:xfrm>
          <a:prstGeom prst="roundRect">
            <a:avLst>
              <a:gd name="adj" fmla="val 4910"/>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圆角矩形 78"/>
          <p:cNvSpPr/>
          <p:nvPr/>
        </p:nvSpPr>
        <p:spPr>
          <a:xfrm>
            <a:off x="4396336" y="1637177"/>
            <a:ext cx="4101973" cy="4416875"/>
          </a:xfrm>
          <a:prstGeom prst="roundRect">
            <a:avLst>
              <a:gd name="adj" fmla="val 4910"/>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 name="组合 87"/>
          <p:cNvGrpSpPr/>
          <p:nvPr/>
        </p:nvGrpSpPr>
        <p:grpSpPr>
          <a:xfrm>
            <a:off x="4341087" y="1798617"/>
            <a:ext cx="158905" cy="4258588"/>
            <a:chOff x="2994962" y="701248"/>
            <a:chExt cx="324036" cy="4692862"/>
          </a:xfrm>
        </p:grpSpPr>
        <p:grpSp>
          <p:nvGrpSpPr>
            <p:cNvPr id="3" name="组合 88"/>
            <p:cNvGrpSpPr/>
            <p:nvPr/>
          </p:nvGrpSpPr>
          <p:grpSpPr>
            <a:xfrm>
              <a:off x="2994962" y="701248"/>
              <a:ext cx="324036" cy="263280"/>
              <a:chOff x="2994962" y="557232"/>
              <a:chExt cx="324036" cy="263280"/>
            </a:xfrm>
          </p:grpSpPr>
          <p:sp>
            <p:nvSpPr>
              <p:cNvPr id="129" name="空心弧 128"/>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0" name="空心弧 129"/>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4" name="组合 89"/>
            <p:cNvGrpSpPr/>
            <p:nvPr/>
          </p:nvGrpSpPr>
          <p:grpSpPr>
            <a:xfrm>
              <a:off x="2994962" y="1041704"/>
              <a:ext cx="324036" cy="263280"/>
              <a:chOff x="2994962" y="557232"/>
              <a:chExt cx="324036" cy="263280"/>
            </a:xfrm>
          </p:grpSpPr>
          <p:sp>
            <p:nvSpPr>
              <p:cNvPr id="127" name="空心弧 126"/>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8" name="空心弧 127"/>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5" name="组合 90"/>
            <p:cNvGrpSpPr/>
            <p:nvPr/>
          </p:nvGrpSpPr>
          <p:grpSpPr>
            <a:xfrm>
              <a:off x="2994962" y="1382769"/>
              <a:ext cx="324036" cy="263280"/>
              <a:chOff x="2994962" y="557232"/>
              <a:chExt cx="324036" cy="263280"/>
            </a:xfrm>
          </p:grpSpPr>
          <p:sp>
            <p:nvSpPr>
              <p:cNvPr id="125" name="空心弧 124"/>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6" name="空心弧 125"/>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 name="组合 91"/>
            <p:cNvGrpSpPr/>
            <p:nvPr/>
          </p:nvGrpSpPr>
          <p:grpSpPr>
            <a:xfrm>
              <a:off x="2994962" y="1723225"/>
              <a:ext cx="324036" cy="263280"/>
              <a:chOff x="2994962" y="557232"/>
              <a:chExt cx="324036" cy="263280"/>
            </a:xfrm>
          </p:grpSpPr>
          <p:sp>
            <p:nvSpPr>
              <p:cNvPr id="123" name="空心弧 122"/>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4" name="空心弧 123"/>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 name="组合 92"/>
            <p:cNvGrpSpPr/>
            <p:nvPr/>
          </p:nvGrpSpPr>
          <p:grpSpPr>
            <a:xfrm>
              <a:off x="2994962" y="2064290"/>
              <a:ext cx="324036" cy="263280"/>
              <a:chOff x="2994962" y="557232"/>
              <a:chExt cx="324036" cy="263280"/>
            </a:xfrm>
          </p:grpSpPr>
          <p:sp>
            <p:nvSpPr>
              <p:cNvPr id="121" name="空心弧 120"/>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2" name="空心弧 121"/>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8" name="组合 93"/>
            <p:cNvGrpSpPr/>
            <p:nvPr/>
          </p:nvGrpSpPr>
          <p:grpSpPr>
            <a:xfrm>
              <a:off x="2994962" y="2404746"/>
              <a:ext cx="324036" cy="263280"/>
              <a:chOff x="2994962" y="557232"/>
              <a:chExt cx="324036" cy="263280"/>
            </a:xfrm>
          </p:grpSpPr>
          <p:sp>
            <p:nvSpPr>
              <p:cNvPr id="119" name="空心弧 118"/>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空心弧 119"/>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9" name="组合 94"/>
            <p:cNvGrpSpPr/>
            <p:nvPr/>
          </p:nvGrpSpPr>
          <p:grpSpPr>
            <a:xfrm>
              <a:off x="2994962" y="2745811"/>
              <a:ext cx="324036" cy="263280"/>
              <a:chOff x="2994962" y="557232"/>
              <a:chExt cx="324036" cy="263280"/>
            </a:xfrm>
          </p:grpSpPr>
          <p:sp>
            <p:nvSpPr>
              <p:cNvPr id="117" name="空心弧 116"/>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8" name="空心弧 117"/>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0" name="组合 95"/>
            <p:cNvGrpSpPr/>
            <p:nvPr/>
          </p:nvGrpSpPr>
          <p:grpSpPr>
            <a:xfrm>
              <a:off x="2994962" y="3086267"/>
              <a:ext cx="324036" cy="263280"/>
              <a:chOff x="2994962" y="557232"/>
              <a:chExt cx="324036" cy="263280"/>
            </a:xfrm>
          </p:grpSpPr>
          <p:sp>
            <p:nvSpPr>
              <p:cNvPr id="115" name="空心弧 114"/>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6" name="空心弧 115"/>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1" name="组合 96"/>
            <p:cNvGrpSpPr/>
            <p:nvPr/>
          </p:nvGrpSpPr>
          <p:grpSpPr>
            <a:xfrm>
              <a:off x="2994962" y="3427332"/>
              <a:ext cx="324036" cy="263280"/>
              <a:chOff x="2994962" y="557232"/>
              <a:chExt cx="324036" cy="263280"/>
            </a:xfrm>
          </p:grpSpPr>
          <p:sp>
            <p:nvSpPr>
              <p:cNvPr id="113" name="空心弧 112"/>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4" name="空心弧 113"/>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2" name="组合 97"/>
            <p:cNvGrpSpPr/>
            <p:nvPr/>
          </p:nvGrpSpPr>
          <p:grpSpPr>
            <a:xfrm>
              <a:off x="2994962" y="3767788"/>
              <a:ext cx="324036" cy="263280"/>
              <a:chOff x="2994962" y="557232"/>
              <a:chExt cx="324036" cy="263280"/>
            </a:xfrm>
          </p:grpSpPr>
          <p:sp>
            <p:nvSpPr>
              <p:cNvPr id="111" name="空心弧 110"/>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2" name="空心弧 111"/>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3" name="组合 98"/>
            <p:cNvGrpSpPr/>
            <p:nvPr/>
          </p:nvGrpSpPr>
          <p:grpSpPr>
            <a:xfrm>
              <a:off x="2994962" y="4108853"/>
              <a:ext cx="324036" cy="263280"/>
              <a:chOff x="2994962" y="557232"/>
              <a:chExt cx="324036" cy="263280"/>
            </a:xfrm>
          </p:grpSpPr>
          <p:sp>
            <p:nvSpPr>
              <p:cNvPr id="109" name="空心弧 108"/>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0" name="空心弧 109"/>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4" name="组合 99"/>
            <p:cNvGrpSpPr/>
            <p:nvPr/>
          </p:nvGrpSpPr>
          <p:grpSpPr>
            <a:xfrm>
              <a:off x="2994962" y="4449309"/>
              <a:ext cx="324036" cy="263280"/>
              <a:chOff x="2994962" y="557232"/>
              <a:chExt cx="324036" cy="263280"/>
            </a:xfrm>
          </p:grpSpPr>
          <p:sp>
            <p:nvSpPr>
              <p:cNvPr id="107" name="空心弧 106"/>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8" name="空心弧 107"/>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5" name="组合 100"/>
            <p:cNvGrpSpPr/>
            <p:nvPr/>
          </p:nvGrpSpPr>
          <p:grpSpPr>
            <a:xfrm>
              <a:off x="2994962" y="4790374"/>
              <a:ext cx="324036" cy="263280"/>
              <a:chOff x="2994962" y="557232"/>
              <a:chExt cx="324036" cy="263280"/>
            </a:xfrm>
          </p:grpSpPr>
          <p:sp>
            <p:nvSpPr>
              <p:cNvPr id="105" name="空心弧 104"/>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6" name="空心弧 105"/>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6" name="组合 101"/>
            <p:cNvGrpSpPr/>
            <p:nvPr/>
          </p:nvGrpSpPr>
          <p:grpSpPr>
            <a:xfrm>
              <a:off x="2994962" y="5130830"/>
              <a:ext cx="324036" cy="263280"/>
              <a:chOff x="2994962" y="557232"/>
              <a:chExt cx="324036" cy="263280"/>
            </a:xfrm>
          </p:grpSpPr>
          <p:sp>
            <p:nvSpPr>
              <p:cNvPr id="103" name="空心弧 102"/>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4" name="空心弧 103"/>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pic>
        <p:nvPicPr>
          <p:cNvPr id="88" name="图片 87" descr="mascots.png"/>
          <p:cNvPicPr>
            <a:picLocks noChangeAspect="1"/>
          </p:cNvPicPr>
          <p:nvPr/>
        </p:nvPicPr>
        <p:blipFill>
          <a:blip r:embed="rId3" cstate="print"/>
          <a:stretch>
            <a:fillRect/>
          </a:stretch>
        </p:blipFill>
        <p:spPr>
          <a:xfrm>
            <a:off x="323528" y="3345472"/>
            <a:ext cx="3656878" cy="3512528"/>
          </a:xfrm>
          <a:prstGeom prst="rect">
            <a:avLst/>
          </a:prstGeom>
        </p:spPr>
      </p:pic>
      <p:sp>
        <p:nvSpPr>
          <p:cNvPr id="89" name="TextBox 88"/>
          <p:cNvSpPr txBox="1"/>
          <p:nvPr/>
        </p:nvSpPr>
        <p:spPr>
          <a:xfrm>
            <a:off x="4499992" y="1844824"/>
            <a:ext cx="3816424" cy="400110"/>
          </a:xfrm>
          <a:prstGeom prst="rect">
            <a:avLst/>
          </a:prstGeom>
          <a:noFill/>
        </p:spPr>
        <p:txBody>
          <a:bodyPr wrap="square" rtlCol="0">
            <a:spAutoFit/>
          </a:bodyPr>
          <a:lstStyle/>
          <a:p>
            <a:pPr lvl="0" algn="ctr">
              <a:defRPr/>
            </a:pPr>
            <a:r>
              <a:rPr lang="en-US" altLang="zh-CN" sz="2000" b="1" dirty="0" smtClean="0">
                <a:solidFill>
                  <a:schemeClr val="bg1">
                    <a:lumMod val="50000"/>
                  </a:schemeClr>
                </a:solidFill>
              </a:rPr>
              <a:t>2012</a:t>
            </a:r>
            <a:r>
              <a:rPr lang="zh-CN" altLang="en-US" sz="2000" b="1" dirty="0" smtClean="0">
                <a:solidFill>
                  <a:schemeClr val="bg1">
                    <a:lumMod val="50000"/>
                  </a:schemeClr>
                </a:solidFill>
              </a:rPr>
              <a:t>年慢性肾脏病血脂管理指南</a:t>
            </a:r>
            <a:endParaRPr lang="zh-CN" altLang="en-US" sz="2000" b="1" kern="0" dirty="0">
              <a:solidFill>
                <a:schemeClr val="bg1">
                  <a:lumMod val="50000"/>
                </a:schemeClr>
              </a:solidFill>
              <a:latin typeface="Agency FB" pitchFamily="34" charset="0"/>
              <a:ea typeface="微软雅黑" pitchFamily="34" charset="-122"/>
              <a:cs typeface="Calibri" pitchFamily="34" charset="0"/>
            </a:endParaRPr>
          </a:p>
        </p:txBody>
      </p:sp>
      <p:sp>
        <p:nvSpPr>
          <p:cNvPr id="90" name="标题 89"/>
          <p:cNvSpPr>
            <a:spLocks noGrp="1"/>
          </p:cNvSpPr>
          <p:nvPr>
            <p:ph type="title"/>
          </p:nvPr>
        </p:nvSpPr>
        <p:spPr/>
        <p:txBody>
          <a:bodyPr/>
          <a:lstStyle/>
          <a:p>
            <a:r>
              <a:rPr lang="zh-CN" altLang="en-US" dirty="0" smtClean="0"/>
              <a:t>权威指南推荐：肾病患者应积极服用他汀降低血脂</a:t>
            </a:r>
            <a:endParaRPr lang="zh-CN" altLang="en-US" dirty="0"/>
          </a:p>
        </p:txBody>
      </p:sp>
      <p:sp>
        <p:nvSpPr>
          <p:cNvPr id="92" name="TextBox 91"/>
          <p:cNvSpPr txBox="1"/>
          <p:nvPr/>
        </p:nvSpPr>
        <p:spPr>
          <a:xfrm>
            <a:off x="4644008" y="2460952"/>
            <a:ext cx="3672408" cy="3416320"/>
          </a:xfrm>
          <a:prstGeom prst="rect">
            <a:avLst/>
          </a:prstGeom>
          <a:noFill/>
        </p:spPr>
        <p:txBody>
          <a:bodyPr wrap="square" rtlCol="0">
            <a:spAutoFit/>
          </a:bodyPr>
          <a:lstStyle/>
          <a:p>
            <a:pPr>
              <a:lnSpc>
                <a:spcPct val="150000"/>
              </a:lnSpc>
              <a:buFont typeface="Wingdings" pitchFamily="2" charset="2"/>
              <a:buChar char="Ø"/>
            </a:pPr>
            <a:r>
              <a:rPr lang="zh-CN" altLang="en-US" dirty="0" smtClean="0">
                <a:solidFill>
                  <a:schemeClr val="tx1">
                    <a:lumMod val="75000"/>
                    <a:lumOff val="25000"/>
                  </a:schemeClr>
                </a:solidFill>
              </a:rPr>
              <a:t>≥</a:t>
            </a:r>
            <a:r>
              <a:rPr lang="en-US" altLang="zh-CN" dirty="0" smtClean="0">
                <a:solidFill>
                  <a:schemeClr val="tx1">
                    <a:lumMod val="75000"/>
                    <a:lumOff val="25000"/>
                  </a:schemeClr>
                </a:solidFill>
              </a:rPr>
              <a:t>50</a:t>
            </a:r>
            <a:r>
              <a:rPr lang="zh-CN" altLang="en-US" dirty="0" smtClean="0">
                <a:solidFill>
                  <a:schemeClr val="tx1">
                    <a:lumMod val="75000"/>
                    <a:lumOff val="25000"/>
                  </a:schemeClr>
                </a:solidFill>
              </a:rPr>
              <a:t>岁的患者，推荐治疗使用</a:t>
            </a:r>
            <a:r>
              <a:rPr lang="zh-CN" altLang="en-US" b="1" dirty="0" smtClean="0">
                <a:solidFill>
                  <a:srgbClr val="FF0000"/>
                </a:solidFill>
              </a:rPr>
              <a:t>他汀</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buFont typeface="Wingdings" pitchFamily="2" charset="2"/>
              <a:buChar char="Ø"/>
            </a:pPr>
            <a:r>
              <a:rPr lang="zh-CN" altLang="en-US" dirty="0" smtClean="0">
                <a:solidFill>
                  <a:schemeClr val="tx1">
                    <a:lumMod val="75000"/>
                    <a:lumOff val="25000"/>
                  </a:schemeClr>
                </a:solidFill>
              </a:rPr>
              <a:t>年龄在</a:t>
            </a:r>
            <a:r>
              <a:rPr lang="en-US" altLang="zh-CN" dirty="0" smtClean="0">
                <a:solidFill>
                  <a:schemeClr val="tx1">
                    <a:lumMod val="75000"/>
                    <a:lumOff val="25000"/>
                  </a:schemeClr>
                </a:solidFill>
              </a:rPr>
              <a:t>18-49</a:t>
            </a:r>
            <a:r>
              <a:rPr lang="zh-CN" altLang="en-US" dirty="0" smtClean="0">
                <a:solidFill>
                  <a:schemeClr val="tx1">
                    <a:lumMod val="75000"/>
                    <a:lumOff val="25000"/>
                  </a:schemeClr>
                </a:solidFill>
              </a:rPr>
              <a:t>岁的慢性肾脏病</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非透析或肾移植治疗者</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，如存在已知的冠状动脉疾病、糖尿病、缺血性脑卒中先兆、预计未来</a:t>
            </a:r>
            <a:r>
              <a:rPr lang="en-US" altLang="zh-CN" dirty="0" smtClean="0">
                <a:solidFill>
                  <a:schemeClr val="tx1">
                    <a:lumMod val="75000"/>
                    <a:lumOff val="25000"/>
                  </a:schemeClr>
                </a:solidFill>
              </a:rPr>
              <a:t>10</a:t>
            </a:r>
            <a:r>
              <a:rPr lang="zh-CN" altLang="en-US" dirty="0" smtClean="0">
                <a:solidFill>
                  <a:schemeClr val="tx1">
                    <a:lumMod val="75000"/>
                    <a:lumOff val="25000"/>
                  </a:schemeClr>
                </a:solidFill>
              </a:rPr>
              <a:t>年发生冠心病死亡或非致死性心肌梗死几率＞</a:t>
            </a:r>
            <a:r>
              <a:rPr lang="en-US" altLang="zh-CN" dirty="0" smtClean="0">
                <a:solidFill>
                  <a:schemeClr val="tx1">
                    <a:lumMod val="75000"/>
                    <a:lumOff val="25000"/>
                  </a:schemeClr>
                </a:solidFill>
              </a:rPr>
              <a:t>10%</a:t>
            </a:r>
            <a:r>
              <a:rPr lang="zh-CN" altLang="en-US" dirty="0" smtClean="0">
                <a:solidFill>
                  <a:schemeClr val="tx1">
                    <a:lumMod val="75000"/>
                    <a:lumOff val="25000"/>
                  </a:schemeClr>
                </a:solidFill>
              </a:rPr>
              <a:t>，建议</a:t>
            </a:r>
            <a:r>
              <a:rPr lang="zh-CN" altLang="en-US" b="1" dirty="0" smtClean="0">
                <a:solidFill>
                  <a:srgbClr val="FF0000"/>
                </a:solidFill>
              </a:rPr>
              <a:t>他汀</a:t>
            </a:r>
            <a:r>
              <a:rPr lang="zh-CN" altLang="en-US" dirty="0" smtClean="0">
                <a:solidFill>
                  <a:schemeClr val="tx1">
                    <a:lumMod val="75000"/>
                    <a:lumOff val="25000"/>
                  </a:schemeClr>
                </a:solidFill>
              </a:rPr>
              <a:t>治疗</a:t>
            </a:r>
            <a:endParaRPr lang="en-US" altLang="zh-CN" dirty="0" smtClean="0">
              <a:solidFill>
                <a:schemeClr val="tx1">
                  <a:lumMod val="75000"/>
                  <a:lumOff val="25000"/>
                </a:schemeClr>
              </a:solidFill>
            </a:endParaRPr>
          </a:p>
        </p:txBody>
      </p:sp>
    </p:spTree>
    <p:extLst>
      <p:ext uri="{BB962C8B-B14F-4D97-AF65-F5344CB8AC3E}">
        <p14:creationId xmlns:p14="http://schemas.microsoft.com/office/powerpoint/2010/main" val="413361124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他</a:t>
            </a:r>
            <a:r>
              <a:rPr lang="zh-CN" altLang="en-US" dirty="0" smtClean="0"/>
              <a:t>汀不可</a:t>
            </a:r>
            <a:r>
              <a:rPr lang="zh-CN" altLang="en-US" dirty="0"/>
              <a:t>随意减量、停药，应坚持长期服用</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5331" y="1970295"/>
            <a:ext cx="4968552" cy="369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云形标注 7"/>
          <p:cNvSpPr/>
          <p:nvPr/>
        </p:nvSpPr>
        <p:spPr>
          <a:xfrm>
            <a:off x="6299176" y="1180652"/>
            <a:ext cx="2844824" cy="1579286"/>
          </a:xfrm>
          <a:prstGeom prst="cloudCallout">
            <a:avLst>
              <a:gd name="adj1" fmla="val -37125"/>
              <a:gd name="adj2" fmla="val 75941"/>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TextBox 6"/>
          <p:cNvSpPr txBox="1"/>
          <p:nvPr/>
        </p:nvSpPr>
        <p:spPr>
          <a:xfrm>
            <a:off x="6587716" y="1495113"/>
            <a:ext cx="2267744" cy="923330"/>
          </a:xfrm>
          <a:prstGeom prst="rect">
            <a:avLst/>
          </a:prstGeom>
          <a:noFill/>
        </p:spPr>
        <p:txBody>
          <a:bodyPr wrap="square" rtlCol="0">
            <a:spAutoFit/>
          </a:bodyPr>
          <a:lstStyle/>
          <a:p>
            <a:pPr>
              <a:lnSpc>
                <a:spcPct val="150000"/>
              </a:lnSpc>
            </a:pPr>
            <a:r>
              <a:rPr lang="zh-CN" altLang="en-US" dirty="0"/>
              <a:t>我吃他汀都吃</a:t>
            </a:r>
            <a:r>
              <a:rPr lang="en-US" altLang="zh-CN" dirty="0"/>
              <a:t>1</a:t>
            </a:r>
            <a:r>
              <a:rPr lang="zh-CN" altLang="en-US" dirty="0"/>
              <a:t>个月了，是不是可以停了？</a:t>
            </a:r>
          </a:p>
        </p:txBody>
      </p:sp>
      <p:sp>
        <p:nvSpPr>
          <p:cNvPr id="10" name="云形标注 9"/>
          <p:cNvSpPr/>
          <p:nvPr/>
        </p:nvSpPr>
        <p:spPr>
          <a:xfrm>
            <a:off x="0" y="1495113"/>
            <a:ext cx="2844824" cy="1712973"/>
          </a:xfrm>
          <a:prstGeom prst="cloudCallout">
            <a:avLst>
              <a:gd name="adj1" fmla="val 30997"/>
              <a:gd name="adj2" fmla="val 62115"/>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TextBox 8"/>
          <p:cNvSpPr txBox="1"/>
          <p:nvPr/>
        </p:nvSpPr>
        <p:spPr>
          <a:xfrm>
            <a:off x="327349" y="1669060"/>
            <a:ext cx="2444451" cy="1338828"/>
          </a:xfrm>
          <a:prstGeom prst="rect">
            <a:avLst/>
          </a:prstGeom>
          <a:noFill/>
        </p:spPr>
        <p:txBody>
          <a:bodyPr wrap="square" rtlCol="0">
            <a:spAutoFit/>
          </a:bodyPr>
          <a:lstStyle/>
          <a:p>
            <a:pPr>
              <a:lnSpc>
                <a:spcPct val="150000"/>
              </a:lnSpc>
            </a:pPr>
            <a:r>
              <a:rPr lang="zh-CN" altLang="en-US" dirty="0"/>
              <a:t>降</a:t>
            </a:r>
            <a:r>
              <a:rPr lang="zh-CN" altLang="en-US" dirty="0" smtClean="0"/>
              <a:t>血脂治疗是持久战，随意停药会导致复发，加重病情！</a:t>
            </a:r>
            <a:endParaRPr lang="zh-CN" altLang="en-US" dirty="0"/>
          </a:p>
        </p:txBody>
      </p:sp>
    </p:spTree>
    <p:extLst>
      <p:ext uri="{BB962C8B-B14F-4D97-AF65-F5344CB8AC3E}">
        <p14:creationId xmlns:p14="http://schemas.microsoft.com/office/powerpoint/2010/main" val="4116072018"/>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smtClean="0"/>
              <a:t>他汀的肾脏安全性如何？</a:t>
            </a:r>
            <a:endParaRPr lang="zh-CN" altLang="en-US" dirty="0"/>
          </a:p>
        </p:txBody>
      </p:sp>
      <p:pic>
        <p:nvPicPr>
          <p:cNvPr id="1026" name="Picture 2" descr="C:\Users\Administrator\Desktop\图片库\79K58PICAEX_1024.jpg"/>
          <p:cNvPicPr>
            <a:picLocks noChangeAspect="1" noChangeArrowheads="1"/>
          </p:cNvPicPr>
          <p:nvPr/>
        </p:nvPicPr>
        <p:blipFill>
          <a:blip r:embed="rId3" cstate="print"/>
          <a:srcRect/>
          <a:stretch>
            <a:fillRect/>
          </a:stretch>
        </p:blipFill>
        <p:spPr bwMode="auto">
          <a:xfrm>
            <a:off x="0" y="4005064"/>
            <a:ext cx="1944216" cy="2622642"/>
          </a:xfrm>
          <a:prstGeom prst="rect">
            <a:avLst/>
          </a:prstGeom>
          <a:noFill/>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980728"/>
            <a:ext cx="4824536" cy="318783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920" y="2783180"/>
            <a:ext cx="5148064" cy="3401603"/>
          </a:xfrm>
          <a:prstGeom prst="rect">
            <a:avLst/>
          </a:prstGeom>
        </p:spPr>
      </p:pic>
      <p:sp>
        <p:nvSpPr>
          <p:cNvPr id="13" name="TextBox 12"/>
          <p:cNvSpPr txBox="1"/>
          <p:nvPr/>
        </p:nvSpPr>
        <p:spPr>
          <a:xfrm>
            <a:off x="1835696" y="1772816"/>
            <a:ext cx="3600400" cy="1116331"/>
          </a:xfrm>
          <a:prstGeom prst="rect">
            <a:avLst/>
          </a:prstGeom>
          <a:noFill/>
        </p:spPr>
        <p:txBody>
          <a:bodyPr wrap="square" rtlCol="0">
            <a:spAutoFit/>
          </a:bodyPr>
          <a:lstStyle/>
          <a:p>
            <a:pPr>
              <a:lnSpc>
                <a:spcPct val="200000"/>
              </a:lnSpc>
              <a:defRPr/>
            </a:pPr>
            <a:r>
              <a:rPr lang="zh-CN" altLang="en-US" b="1" dirty="0" smtClean="0"/>
              <a:t>他汀是目前最有效的降脂药，这一类药物总体上是比较安全的</a:t>
            </a:r>
            <a:endParaRPr lang="en-US" altLang="zh-CN" b="1" dirty="0" smtClean="0"/>
          </a:p>
        </p:txBody>
      </p:sp>
      <p:sp>
        <p:nvSpPr>
          <p:cNvPr id="14" name="TextBox 13"/>
          <p:cNvSpPr txBox="1"/>
          <p:nvPr/>
        </p:nvSpPr>
        <p:spPr>
          <a:xfrm>
            <a:off x="4499992" y="3645024"/>
            <a:ext cx="4499992" cy="2308324"/>
          </a:xfrm>
          <a:prstGeom prst="rect">
            <a:avLst/>
          </a:prstGeom>
          <a:noFill/>
        </p:spPr>
        <p:txBody>
          <a:bodyPr wrap="square" rtlCol="0">
            <a:spAutoFit/>
          </a:bodyPr>
          <a:lstStyle/>
          <a:p>
            <a:pPr>
              <a:lnSpc>
                <a:spcPct val="200000"/>
              </a:lnSpc>
              <a:defRPr/>
            </a:pPr>
            <a:r>
              <a:rPr lang="zh-CN" altLang="en-US" b="1" dirty="0" smtClean="0"/>
              <a:t>然而，根据分子基团的不同，不同的他汀可能会有一定的</a:t>
            </a:r>
            <a:r>
              <a:rPr lang="zh-CN" altLang="en-US" b="1" dirty="0" smtClean="0">
                <a:solidFill>
                  <a:srgbClr val="FF0000"/>
                </a:solidFill>
              </a:rPr>
              <a:t>异质性</a:t>
            </a:r>
            <a:r>
              <a:rPr lang="zh-CN" altLang="en-US" b="1" dirty="0" smtClean="0"/>
              <a:t>，某些他汀在慢性肾脏病患者中的使用需要根据肾功能不同合理调整剂量，请遵医嘱</a:t>
            </a:r>
          </a:p>
        </p:txBody>
      </p:sp>
    </p:spTree>
    <p:extLst>
      <p:ext uri="{BB962C8B-B14F-4D97-AF65-F5344CB8AC3E}">
        <p14:creationId xmlns:p14="http://schemas.microsoft.com/office/powerpoint/2010/main" val="203958023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5" name="云形标注 4"/>
          <p:cNvSpPr/>
          <p:nvPr/>
        </p:nvSpPr>
        <p:spPr>
          <a:xfrm>
            <a:off x="5085880" y="1122121"/>
            <a:ext cx="3446559" cy="1730815"/>
          </a:xfrm>
          <a:prstGeom prst="cloudCallout">
            <a:avLst>
              <a:gd name="adj1" fmla="val -6828"/>
              <a:gd name="adj2" fmla="val 77698"/>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8" name="TextBox 7"/>
          <p:cNvSpPr txBox="1"/>
          <p:nvPr/>
        </p:nvSpPr>
        <p:spPr>
          <a:xfrm>
            <a:off x="5513202" y="1277171"/>
            <a:ext cx="2875221" cy="1338828"/>
          </a:xfrm>
          <a:prstGeom prst="rect">
            <a:avLst/>
          </a:prstGeom>
          <a:noFill/>
        </p:spPr>
        <p:txBody>
          <a:bodyPr wrap="square" rtlCol="0">
            <a:spAutoFit/>
          </a:bodyPr>
          <a:lstStyle/>
          <a:p>
            <a:pPr>
              <a:lnSpc>
                <a:spcPct val="150000"/>
              </a:lnSpc>
            </a:pPr>
            <a:r>
              <a:rPr lang="zh-CN" altLang="en-US" b="1" dirty="0" smtClean="0"/>
              <a:t>肾病患者降脂不仅要有一位好医生，更要做一个</a:t>
            </a:r>
            <a:r>
              <a:rPr lang="zh-CN" altLang="en-US" b="1" dirty="0" smtClean="0">
                <a:solidFill>
                  <a:srgbClr val="FF0000"/>
                </a:solidFill>
              </a:rPr>
              <a:t>遵守纪律</a:t>
            </a:r>
            <a:r>
              <a:rPr lang="zh-CN" altLang="en-US" b="1" dirty="0" smtClean="0"/>
              <a:t>的患者</a:t>
            </a:r>
            <a:endParaRPr lang="zh-CN" altLang="en-US" b="1" dirty="0"/>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193019"/>
            <a:ext cx="2220422" cy="5033102"/>
          </a:xfrm>
          <a:prstGeom prst="rect">
            <a:avLst/>
          </a:prstGeom>
          <a:effectLst>
            <a:outerShdw blurRad="50800" dist="38100" dir="5400000" algn="t" rotWithShape="0">
              <a:prstClr val="black">
                <a:alpha val="40000"/>
              </a:prstClr>
            </a:outerShdw>
            <a:reflection blurRad="6350" stA="69000" endPos="16000" dist="50800" dir="5400000" sy="-100000" algn="bl" rotWithShape="0"/>
          </a:effectLst>
        </p:spPr>
      </p:pic>
      <p:sp>
        <p:nvSpPr>
          <p:cNvPr id="17" name="TextBox 16"/>
          <p:cNvSpPr txBox="1"/>
          <p:nvPr/>
        </p:nvSpPr>
        <p:spPr>
          <a:xfrm>
            <a:off x="1143966" y="2132856"/>
            <a:ext cx="2232248" cy="499111"/>
          </a:xfrm>
          <a:prstGeom prst="rect">
            <a:avLst/>
          </a:prstGeom>
          <a:noFill/>
        </p:spPr>
        <p:txBody>
          <a:bodyPr wrap="square" rtlCol="0">
            <a:spAutoFit/>
          </a:bodyPr>
          <a:lstStyle/>
          <a:p>
            <a:pPr>
              <a:lnSpc>
                <a:spcPct val="150000"/>
              </a:lnSpc>
            </a:pPr>
            <a:r>
              <a:rPr lang="zh-CN" altLang="en-US" sz="2000" b="1" dirty="0">
                <a:solidFill>
                  <a:schemeClr val="bg1"/>
                </a:solidFill>
              </a:rPr>
              <a:t>下面两个</a:t>
            </a:r>
            <a:r>
              <a:rPr lang="zh-CN" altLang="en-US" sz="2000" b="1" dirty="0" smtClean="0">
                <a:solidFill>
                  <a:schemeClr val="bg1"/>
                </a:solidFill>
              </a:rPr>
              <a:t>病例</a:t>
            </a:r>
            <a:endParaRPr lang="zh-CN" altLang="en-US" sz="2000" b="1" dirty="0">
              <a:solidFill>
                <a:schemeClr val="bg1"/>
              </a:solidFill>
            </a:endParaRPr>
          </a:p>
        </p:txBody>
      </p:sp>
      <p:sp>
        <p:nvSpPr>
          <p:cNvPr id="22" name="TextBox 21"/>
          <p:cNvSpPr txBox="1"/>
          <p:nvPr/>
        </p:nvSpPr>
        <p:spPr>
          <a:xfrm>
            <a:off x="997155" y="3496677"/>
            <a:ext cx="2220422" cy="1854995"/>
          </a:xfrm>
          <a:prstGeom prst="rect">
            <a:avLst/>
          </a:prstGeom>
          <a:noFill/>
        </p:spPr>
        <p:txBody>
          <a:bodyPr wrap="square" rtlCol="0">
            <a:spAutoFit/>
          </a:bodyPr>
          <a:lstStyle/>
          <a:p>
            <a:pPr>
              <a:lnSpc>
                <a:spcPct val="200000"/>
              </a:lnSpc>
            </a:pPr>
            <a:r>
              <a:rPr lang="zh-CN" altLang="en-US" dirty="0"/>
              <a:t>告诉所有肾病患者</a:t>
            </a:r>
            <a:r>
              <a:rPr lang="zh-CN" altLang="en-US" sz="2400" b="1" dirty="0">
                <a:solidFill>
                  <a:srgbClr val="FF0000"/>
                </a:solidFill>
              </a:rPr>
              <a:t>遵医嘱</a:t>
            </a:r>
            <a:r>
              <a:rPr lang="zh-CN" altLang="en-US" sz="2400" b="1" dirty="0" smtClean="0">
                <a:solidFill>
                  <a:srgbClr val="FF0000"/>
                </a:solidFill>
              </a:rPr>
              <a:t>治疗</a:t>
            </a:r>
            <a:endParaRPr lang="en-US" altLang="zh-CN" sz="2400" b="1" dirty="0" smtClean="0">
              <a:solidFill>
                <a:srgbClr val="FF0000"/>
              </a:solidFill>
            </a:endParaRPr>
          </a:p>
          <a:p>
            <a:pPr>
              <a:lnSpc>
                <a:spcPct val="200000"/>
              </a:lnSpc>
            </a:pPr>
            <a:r>
              <a:rPr lang="zh-CN" altLang="en-US" dirty="0" smtClean="0"/>
              <a:t>的</a:t>
            </a:r>
            <a:r>
              <a:rPr lang="zh-CN" altLang="en-US" dirty="0"/>
              <a:t>重要性</a:t>
            </a:r>
          </a:p>
        </p:txBody>
      </p:sp>
      <p:pic>
        <p:nvPicPr>
          <p:cNvPr id="1026" name="Picture 2" descr="C:\Users\admin\Documents\ppt素材\卡通图片\ATbKEB75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700" y="3140968"/>
            <a:ext cx="2335372"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96710"/>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病例</a:t>
            </a:r>
            <a:r>
              <a:rPr lang="en-US" altLang="zh-CN" dirty="0" smtClean="0"/>
              <a:t>1</a:t>
            </a:r>
            <a:r>
              <a:rPr lang="zh-CN" altLang="en-US" dirty="0"/>
              <a:t>：</a:t>
            </a:r>
            <a:r>
              <a:rPr lang="zh-CN" altLang="en-US" dirty="0" smtClean="0"/>
              <a:t>“不遵医嘱”让他差点丧命</a:t>
            </a:r>
            <a:endParaRPr lang="zh-CN" altLang="en-US" dirty="0"/>
          </a:p>
        </p:txBody>
      </p:sp>
      <p:pic>
        <p:nvPicPr>
          <p:cNvPr id="10242" name="Picture 2" descr="F:\图片库\14U58PICC7R_10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8626" y="3558330"/>
            <a:ext cx="2686221" cy="2691686"/>
          </a:xfrm>
          <a:prstGeom prst="rect">
            <a:avLst/>
          </a:prstGeom>
          <a:noFill/>
          <a:extLst>
            <a:ext uri="{909E8E84-426E-40DD-AFC4-6F175D3DCCD1}">
              <a14:hiddenFill xmlns:a14="http://schemas.microsoft.com/office/drawing/2010/main">
                <a:solidFill>
                  <a:srgbClr val="FFFFFF"/>
                </a:solidFill>
              </a14:hiddenFill>
            </a:ext>
          </a:extLst>
        </p:spPr>
      </p:pic>
      <p:sp>
        <p:nvSpPr>
          <p:cNvPr id="11" name="云形标注 10"/>
          <p:cNvSpPr/>
          <p:nvPr/>
        </p:nvSpPr>
        <p:spPr>
          <a:xfrm>
            <a:off x="2887361" y="1113310"/>
            <a:ext cx="3384376" cy="1667617"/>
          </a:xfrm>
          <a:prstGeom prst="cloudCallout">
            <a:avLst>
              <a:gd name="adj1" fmla="val 30226"/>
              <a:gd name="adj2" fmla="val 80659"/>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 name="云形标注 11"/>
          <p:cNvSpPr/>
          <p:nvPr/>
        </p:nvSpPr>
        <p:spPr>
          <a:xfrm>
            <a:off x="6202193" y="1713741"/>
            <a:ext cx="2952328" cy="1499235"/>
          </a:xfrm>
          <a:prstGeom prst="cloudCallout">
            <a:avLst>
              <a:gd name="adj1" fmla="val -18434"/>
              <a:gd name="adj2" fmla="val 78549"/>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242263" y="1277704"/>
            <a:ext cx="3126108" cy="873957"/>
          </a:xfrm>
          <a:prstGeom prst="rect">
            <a:avLst/>
          </a:prstGeom>
          <a:noFill/>
        </p:spPr>
        <p:txBody>
          <a:bodyPr wrap="square" rtlCol="0">
            <a:spAutoFit/>
          </a:bodyPr>
          <a:lstStyle/>
          <a:p>
            <a:pPr>
              <a:lnSpc>
                <a:spcPct val="150000"/>
              </a:lnSpc>
            </a:pPr>
            <a:r>
              <a:rPr lang="zh-CN" altLang="en-US" b="1" dirty="0" smtClean="0"/>
              <a:t>您除了肾功能异常外，血脂也偏高，应服用降脂药物</a:t>
            </a:r>
            <a:endParaRPr lang="zh-CN" altLang="en-US" b="1" dirty="0"/>
          </a:p>
        </p:txBody>
      </p:sp>
      <p:sp>
        <p:nvSpPr>
          <p:cNvPr id="13" name="TextBox 12"/>
          <p:cNvSpPr txBox="1"/>
          <p:nvPr/>
        </p:nvSpPr>
        <p:spPr>
          <a:xfrm>
            <a:off x="6368371" y="1992568"/>
            <a:ext cx="2808312" cy="873957"/>
          </a:xfrm>
          <a:prstGeom prst="rect">
            <a:avLst/>
          </a:prstGeom>
          <a:noFill/>
        </p:spPr>
        <p:txBody>
          <a:bodyPr wrap="square" rtlCol="0">
            <a:spAutoFit/>
          </a:bodyPr>
          <a:lstStyle/>
          <a:p>
            <a:pPr>
              <a:lnSpc>
                <a:spcPct val="150000"/>
              </a:lnSpc>
            </a:pPr>
            <a:r>
              <a:rPr lang="zh-CN" altLang="en-US" b="1" dirty="0" smtClean="0"/>
              <a:t>我到肾科就是想把肌酐降下来，血脂我心里有数！</a:t>
            </a:r>
            <a:endParaRPr lang="zh-CN" altLang="en-US" b="1" dirty="0"/>
          </a:p>
        </p:txBody>
      </p:sp>
      <p:sp>
        <p:nvSpPr>
          <p:cNvPr id="3" name="TextBox 2"/>
          <p:cNvSpPr txBox="1"/>
          <p:nvPr/>
        </p:nvSpPr>
        <p:spPr>
          <a:xfrm>
            <a:off x="563408" y="1375594"/>
            <a:ext cx="1336176" cy="523220"/>
          </a:xfrm>
          <a:prstGeom prst="rect">
            <a:avLst/>
          </a:prstGeom>
          <a:noFill/>
        </p:spPr>
        <p:txBody>
          <a:bodyPr wrap="square" rtlCol="0">
            <a:spAutoFit/>
          </a:bodyPr>
          <a:lstStyle/>
          <a:p>
            <a:r>
              <a:rPr lang="en-US" altLang="zh-CN" sz="2800" b="1" dirty="0" smtClean="0">
                <a:solidFill>
                  <a:schemeClr val="accent6"/>
                </a:solidFill>
              </a:rPr>
              <a:t>1</a:t>
            </a:r>
            <a:r>
              <a:rPr lang="zh-CN" altLang="en-US" sz="2800" b="1" dirty="0" smtClean="0">
                <a:solidFill>
                  <a:schemeClr val="accent6"/>
                </a:solidFill>
              </a:rPr>
              <a:t>年前</a:t>
            </a:r>
            <a:endParaRPr lang="zh-CN" altLang="en-US" sz="2800" b="1" dirty="0">
              <a:solidFill>
                <a:schemeClr val="accent6"/>
              </a:solidFill>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02" y="2221672"/>
            <a:ext cx="3594810" cy="4157930"/>
          </a:xfrm>
          <a:prstGeom prst="rect">
            <a:avLst/>
          </a:prstGeom>
        </p:spPr>
      </p:pic>
      <p:sp>
        <p:nvSpPr>
          <p:cNvPr id="18" name="TextBox 17"/>
          <p:cNvSpPr txBox="1"/>
          <p:nvPr/>
        </p:nvSpPr>
        <p:spPr>
          <a:xfrm rot="203574">
            <a:off x="1309824" y="3269556"/>
            <a:ext cx="1963991" cy="1754326"/>
          </a:xfrm>
          <a:prstGeom prst="rect">
            <a:avLst/>
          </a:prstGeom>
          <a:noFill/>
        </p:spPr>
        <p:txBody>
          <a:bodyPr wrap="square" rtlCol="0">
            <a:spAutoFit/>
          </a:bodyPr>
          <a:lstStyle/>
          <a:p>
            <a:pPr>
              <a:lnSpc>
                <a:spcPct val="150000"/>
              </a:lnSpc>
            </a:pPr>
            <a:r>
              <a:rPr lang="zh-CN" altLang="en-US" b="1" dirty="0" smtClean="0"/>
              <a:t>血肌酐超过正常范围</a:t>
            </a:r>
            <a:endParaRPr lang="en-US" altLang="zh-CN" b="1" dirty="0" smtClean="0"/>
          </a:p>
          <a:p>
            <a:pPr>
              <a:lnSpc>
                <a:spcPct val="150000"/>
              </a:lnSpc>
            </a:pPr>
            <a:r>
              <a:rPr lang="zh-CN" altLang="en-US" b="1" dirty="0" smtClean="0"/>
              <a:t>同时伴有高血压和高</a:t>
            </a:r>
            <a:r>
              <a:rPr lang="zh-CN" altLang="en-US" b="1" dirty="0"/>
              <a:t>血脂</a:t>
            </a:r>
            <a:endParaRPr lang="en-US" altLang="zh-CN" b="1" dirty="0" smtClean="0"/>
          </a:p>
        </p:txBody>
      </p:sp>
      <p:sp>
        <p:nvSpPr>
          <p:cNvPr id="19" name="Oval 74"/>
          <p:cNvSpPr>
            <a:spLocks noChangeArrowheads="1"/>
          </p:cNvSpPr>
          <p:nvPr/>
        </p:nvSpPr>
        <p:spPr bwMode="gray">
          <a:xfrm>
            <a:off x="1182097" y="3372837"/>
            <a:ext cx="194259"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Tree>
    <p:extLst>
      <p:ext uri="{BB962C8B-B14F-4D97-AF65-F5344CB8AC3E}">
        <p14:creationId xmlns:p14="http://schemas.microsoft.com/office/powerpoint/2010/main" val="4028839229"/>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9219" name="Picture 3" descr="F:\图片库\80I58PICstM_10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7426" y="2780928"/>
            <a:ext cx="3121152" cy="3401568"/>
          </a:xfrm>
          <a:prstGeom prst="rect">
            <a:avLst/>
          </a:prstGeom>
          <a:noFill/>
          <a:extLst>
            <a:ext uri="{909E8E84-426E-40DD-AFC4-6F175D3DCCD1}">
              <a14:hiddenFill xmlns:a14="http://schemas.microsoft.com/office/drawing/2010/main">
                <a:solidFill>
                  <a:srgbClr val="FFFFFF"/>
                </a:solidFill>
              </a14:hiddenFill>
            </a:ext>
          </a:extLst>
        </p:spPr>
      </p:pic>
      <p:sp>
        <p:nvSpPr>
          <p:cNvPr id="32" name="云形标注 31"/>
          <p:cNvSpPr/>
          <p:nvPr/>
        </p:nvSpPr>
        <p:spPr>
          <a:xfrm>
            <a:off x="5798002" y="1238811"/>
            <a:ext cx="3096344" cy="1667997"/>
          </a:xfrm>
          <a:prstGeom prst="cloudCallout">
            <a:avLst>
              <a:gd name="adj1" fmla="val -21900"/>
              <a:gd name="adj2" fmla="val 88416"/>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6084168" y="1403395"/>
            <a:ext cx="2331259" cy="1338828"/>
          </a:xfrm>
          <a:prstGeom prst="rect">
            <a:avLst/>
          </a:prstGeom>
          <a:noFill/>
        </p:spPr>
        <p:txBody>
          <a:bodyPr wrap="square" rtlCol="0">
            <a:spAutoFit/>
          </a:bodyPr>
          <a:lstStyle/>
          <a:p>
            <a:pPr>
              <a:lnSpc>
                <a:spcPct val="150000"/>
              </a:lnSpc>
            </a:pPr>
            <a:r>
              <a:rPr lang="zh-CN" altLang="en-US" b="1" dirty="0"/>
              <a:t>我真没想到会发展成今天这样，真后悔没有好好服药！！</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724" y="1989812"/>
            <a:ext cx="3594810" cy="4157930"/>
          </a:xfrm>
          <a:prstGeom prst="rect">
            <a:avLst/>
          </a:prstGeom>
        </p:spPr>
      </p:pic>
      <p:sp>
        <p:nvSpPr>
          <p:cNvPr id="3" name="TextBox 2"/>
          <p:cNvSpPr txBox="1"/>
          <p:nvPr/>
        </p:nvSpPr>
        <p:spPr>
          <a:xfrm>
            <a:off x="345581" y="1418589"/>
            <a:ext cx="1514963" cy="523220"/>
          </a:xfrm>
          <a:prstGeom prst="rect">
            <a:avLst/>
          </a:prstGeom>
          <a:noFill/>
        </p:spPr>
        <p:txBody>
          <a:bodyPr wrap="square" rtlCol="0">
            <a:spAutoFit/>
          </a:bodyPr>
          <a:lstStyle/>
          <a:p>
            <a:r>
              <a:rPr lang="en-US" altLang="zh-CN" sz="2800" b="1" dirty="0" smtClean="0">
                <a:solidFill>
                  <a:schemeClr val="accent6"/>
                </a:solidFill>
              </a:rPr>
              <a:t>1</a:t>
            </a:r>
            <a:r>
              <a:rPr lang="zh-CN" altLang="en-US" sz="2800" b="1" dirty="0" smtClean="0">
                <a:solidFill>
                  <a:schemeClr val="accent6"/>
                </a:solidFill>
              </a:rPr>
              <a:t>年后</a:t>
            </a:r>
            <a:endParaRPr lang="zh-CN" altLang="en-US" sz="2800" b="1" dirty="0">
              <a:solidFill>
                <a:schemeClr val="accent6"/>
              </a:solidFill>
            </a:endParaRPr>
          </a:p>
        </p:txBody>
      </p:sp>
      <p:sp>
        <p:nvSpPr>
          <p:cNvPr id="15" name="Oval 74"/>
          <p:cNvSpPr>
            <a:spLocks noChangeArrowheads="1"/>
          </p:cNvSpPr>
          <p:nvPr/>
        </p:nvSpPr>
        <p:spPr bwMode="gray">
          <a:xfrm>
            <a:off x="1280794" y="2681271"/>
            <a:ext cx="194259"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
        <p:nvSpPr>
          <p:cNvPr id="16" name="TextBox 15"/>
          <p:cNvSpPr txBox="1"/>
          <p:nvPr/>
        </p:nvSpPr>
        <p:spPr>
          <a:xfrm rot="203574">
            <a:off x="1088190" y="2704549"/>
            <a:ext cx="2606570" cy="2262158"/>
          </a:xfrm>
          <a:prstGeom prst="rect">
            <a:avLst/>
          </a:prstGeom>
          <a:noFill/>
        </p:spPr>
        <p:txBody>
          <a:bodyPr wrap="square" rtlCol="0">
            <a:spAutoFit/>
          </a:bodyPr>
          <a:lstStyle/>
          <a:p>
            <a:pPr>
              <a:lnSpc>
                <a:spcPct val="150000"/>
              </a:lnSpc>
            </a:pPr>
            <a:r>
              <a:rPr lang="zh-CN" altLang="en-US" dirty="0" smtClean="0"/>
              <a:t>因</a:t>
            </a:r>
            <a:r>
              <a:rPr lang="zh-CN" altLang="en-US" sz="2000" b="1" dirty="0" smtClean="0">
                <a:solidFill>
                  <a:srgbClr val="FF0000"/>
                </a:solidFill>
              </a:rPr>
              <a:t>急性心梗</a:t>
            </a:r>
            <a:r>
              <a:rPr lang="zh-CN" altLang="en-US" dirty="0" smtClean="0"/>
              <a:t>行支架植入，造影剂的使用以及心脏功能的影响使肾脏损害加重，出现尿量减少，需做</a:t>
            </a:r>
            <a:r>
              <a:rPr lang="zh-CN" altLang="en-US" sz="2000" b="1" dirty="0" smtClean="0">
                <a:solidFill>
                  <a:srgbClr val="FF0000"/>
                </a:solidFill>
              </a:rPr>
              <a:t>透析</a:t>
            </a:r>
            <a:r>
              <a:rPr lang="zh-CN" altLang="en-US" dirty="0" smtClean="0"/>
              <a:t>治疗</a:t>
            </a:r>
            <a:endParaRPr lang="zh-CN" altLang="en-US" dirty="0"/>
          </a:p>
        </p:txBody>
      </p:sp>
    </p:spTree>
    <p:extLst>
      <p:ext uri="{BB962C8B-B14F-4D97-AF65-F5344CB8AC3E}">
        <p14:creationId xmlns:p14="http://schemas.microsoft.com/office/powerpoint/2010/main" val="2348448143"/>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病例</a:t>
            </a:r>
            <a:r>
              <a:rPr lang="en-US" altLang="zh-CN" dirty="0" smtClean="0"/>
              <a:t>2</a:t>
            </a:r>
            <a:r>
              <a:rPr lang="zh-CN" altLang="en-US" dirty="0" smtClean="0"/>
              <a:t>：积极</a:t>
            </a:r>
            <a:r>
              <a:rPr lang="zh-CN" altLang="en-US" dirty="0"/>
              <a:t>治疗</a:t>
            </a:r>
            <a:r>
              <a:rPr lang="zh-CN" altLang="en-US" dirty="0" smtClean="0"/>
              <a:t>，她的生活“焕然一新”</a:t>
            </a:r>
            <a:endParaRPr lang="zh-CN" altLang="en-US" dirty="0"/>
          </a:p>
        </p:txBody>
      </p:sp>
      <p:pic>
        <p:nvPicPr>
          <p:cNvPr id="819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3501008"/>
            <a:ext cx="4691032"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云形标注 10"/>
          <p:cNvSpPr/>
          <p:nvPr/>
        </p:nvSpPr>
        <p:spPr>
          <a:xfrm>
            <a:off x="2267744" y="1268760"/>
            <a:ext cx="3420380" cy="1841311"/>
          </a:xfrm>
          <a:prstGeom prst="cloudCallout">
            <a:avLst>
              <a:gd name="adj1" fmla="val 32315"/>
              <a:gd name="adj2" fmla="val 80234"/>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 name="云形标注 11"/>
          <p:cNvSpPr/>
          <p:nvPr/>
        </p:nvSpPr>
        <p:spPr>
          <a:xfrm>
            <a:off x="6045565" y="1153272"/>
            <a:ext cx="3096344" cy="1667997"/>
          </a:xfrm>
          <a:prstGeom prst="cloudCallout">
            <a:avLst>
              <a:gd name="adj1" fmla="val -9116"/>
              <a:gd name="adj2" fmla="val 82689"/>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508010" y="1554178"/>
            <a:ext cx="3263883" cy="1338828"/>
          </a:xfrm>
          <a:prstGeom prst="rect">
            <a:avLst/>
          </a:prstGeom>
          <a:noFill/>
        </p:spPr>
        <p:txBody>
          <a:bodyPr wrap="square" rtlCol="0">
            <a:spAutoFit/>
          </a:bodyPr>
          <a:lstStyle/>
          <a:p>
            <a:pPr>
              <a:lnSpc>
                <a:spcPct val="150000"/>
              </a:lnSpc>
            </a:pPr>
            <a:r>
              <a:rPr lang="zh-CN" altLang="en-US" b="1" dirty="0"/>
              <a:t>根据</a:t>
            </a:r>
            <a:r>
              <a:rPr lang="zh-CN" altLang="en-US" b="1" dirty="0" smtClean="0"/>
              <a:t>您目前的情况，降血脂除了需要改善生活行为，还要再加上合适的降脂药治疗</a:t>
            </a:r>
            <a:endParaRPr lang="zh-CN" altLang="en-US" b="1" dirty="0"/>
          </a:p>
        </p:txBody>
      </p:sp>
      <p:sp>
        <p:nvSpPr>
          <p:cNvPr id="8" name="TextBox 7"/>
          <p:cNvSpPr txBox="1"/>
          <p:nvPr/>
        </p:nvSpPr>
        <p:spPr>
          <a:xfrm>
            <a:off x="6370109" y="1268760"/>
            <a:ext cx="2664296" cy="923330"/>
          </a:xfrm>
          <a:prstGeom prst="rect">
            <a:avLst/>
          </a:prstGeom>
          <a:noFill/>
        </p:spPr>
        <p:txBody>
          <a:bodyPr wrap="square" rtlCol="0">
            <a:spAutoFit/>
          </a:bodyPr>
          <a:lstStyle/>
          <a:p>
            <a:pPr>
              <a:lnSpc>
                <a:spcPct val="150000"/>
              </a:lnSpc>
            </a:pPr>
            <a:r>
              <a:rPr lang="zh-CN" altLang="en-US" b="1" dirty="0" smtClean="0"/>
              <a:t>好的，我一定听医生的话，按时定量服药</a:t>
            </a:r>
            <a:endParaRPr lang="zh-CN" altLang="en-US" b="1"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83" y="2877267"/>
            <a:ext cx="3312368" cy="3831244"/>
          </a:xfrm>
          <a:prstGeom prst="rect">
            <a:avLst/>
          </a:prstGeom>
        </p:spPr>
      </p:pic>
      <p:sp>
        <p:nvSpPr>
          <p:cNvPr id="10" name="Oval 74"/>
          <p:cNvSpPr>
            <a:spLocks noChangeArrowheads="1"/>
          </p:cNvSpPr>
          <p:nvPr/>
        </p:nvSpPr>
        <p:spPr bwMode="gray">
          <a:xfrm>
            <a:off x="1043608" y="3861048"/>
            <a:ext cx="194259"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
        <p:nvSpPr>
          <p:cNvPr id="13" name="TextBox 12"/>
          <p:cNvSpPr txBox="1"/>
          <p:nvPr/>
        </p:nvSpPr>
        <p:spPr>
          <a:xfrm rot="203574">
            <a:off x="1211360" y="3691354"/>
            <a:ext cx="2425762" cy="923330"/>
          </a:xfrm>
          <a:prstGeom prst="rect">
            <a:avLst/>
          </a:prstGeom>
          <a:noFill/>
        </p:spPr>
        <p:txBody>
          <a:bodyPr wrap="square" rtlCol="0">
            <a:spAutoFit/>
          </a:bodyPr>
          <a:lstStyle/>
          <a:p>
            <a:pPr>
              <a:lnSpc>
                <a:spcPct val="150000"/>
              </a:lnSpc>
            </a:pPr>
            <a:r>
              <a:rPr lang="zh-CN" altLang="en-US" dirty="0" smtClean="0"/>
              <a:t>血肌酐轻度升高</a:t>
            </a:r>
            <a:endParaRPr lang="en-US" altLang="zh-CN" dirty="0" smtClean="0"/>
          </a:p>
          <a:p>
            <a:pPr>
              <a:lnSpc>
                <a:spcPct val="150000"/>
              </a:lnSpc>
            </a:pPr>
            <a:r>
              <a:rPr lang="zh-CN" altLang="en-US" dirty="0" smtClean="0"/>
              <a:t>血脂指标未达标</a:t>
            </a:r>
            <a:endParaRPr lang="zh-CN" altLang="en-US" dirty="0"/>
          </a:p>
        </p:txBody>
      </p:sp>
      <p:sp>
        <p:nvSpPr>
          <p:cNvPr id="14" name="TextBox 13"/>
          <p:cNvSpPr txBox="1"/>
          <p:nvPr/>
        </p:nvSpPr>
        <p:spPr>
          <a:xfrm>
            <a:off x="539552" y="1472849"/>
            <a:ext cx="1454520" cy="523220"/>
          </a:xfrm>
          <a:prstGeom prst="rect">
            <a:avLst/>
          </a:prstGeom>
          <a:noFill/>
        </p:spPr>
        <p:txBody>
          <a:bodyPr wrap="square" rtlCol="0">
            <a:spAutoFit/>
          </a:bodyPr>
          <a:lstStyle/>
          <a:p>
            <a:r>
              <a:rPr lang="en-US" altLang="zh-CN" sz="2800" b="1" dirty="0" smtClean="0">
                <a:solidFill>
                  <a:schemeClr val="accent6"/>
                </a:solidFill>
              </a:rPr>
              <a:t>3</a:t>
            </a:r>
            <a:r>
              <a:rPr lang="zh-CN" altLang="en-US" sz="2800" b="1" dirty="0" smtClean="0">
                <a:solidFill>
                  <a:schemeClr val="accent6"/>
                </a:solidFill>
              </a:rPr>
              <a:t>年前</a:t>
            </a:r>
            <a:endParaRPr lang="zh-CN" altLang="en-US" sz="2800" b="1" dirty="0">
              <a:solidFill>
                <a:schemeClr val="accent6"/>
              </a:solidFill>
            </a:endParaRPr>
          </a:p>
        </p:txBody>
      </p:sp>
    </p:spTree>
    <p:extLst>
      <p:ext uri="{BB962C8B-B14F-4D97-AF65-F5344CB8AC3E}">
        <p14:creationId xmlns:p14="http://schemas.microsoft.com/office/powerpoint/2010/main" val="204246577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7171" name="Picture 3" descr="F:\图片库\191403089e81f1ddb8297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171" y="3618272"/>
            <a:ext cx="4178288" cy="2590538"/>
          </a:xfrm>
          <a:prstGeom prst="rect">
            <a:avLst/>
          </a:prstGeom>
          <a:noFill/>
          <a:extLst>
            <a:ext uri="{909E8E84-426E-40DD-AFC4-6F175D3DCCD1}">
              <a14:hiddenFill xmlns:a14="http://schemas.microsoft.com/office/drawing/2010/main">
                <a:solidFill>
                  <a:srgbClr val="FFFFFF"/>
                </a:solidFill>
              </a14:hiddenFill>
            </a:ext>
          </a:extLst>
        </p:spPr>
      </p:pic>
      <p:sp>
        <p:nvSpPr>
          <p:cNvPr id="6" name="云形标注 5"/>
          <p:cNvSpPr/>
          <p:nvPr/>
        </p:nvSpPr>
        <p:spPr>
          <a:xfrm>
            <a:off x="1866233" y="1573513"/>
            <a:ext cx="3096344" cy="1667997"/>
          </a:xfrm>
          <a:prstGeom prst="cloudCallout">
            <a:avLst>
              <a:gd name="adj1" fmla="val 28349"/>
              <a:gd name="adj2" fmla="val 7778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231740" y="1762783"/>
            <a:ext cx="2376264" cy="1289456"/>
          </a:xfrm>
          <a:prstGeom prst="rect">
            <a:avLst/>
          </a:prstGeom>
          <a:noFill/>
        </p:spPr>
        <p:txBody>
          <a:bodyPr wrap="square" rtlCol="0">
            <a:spAutoFit/>
          </a:bodyPr>
          <a:lstStyle/>
          <a:p>
            <a:pPr>
              <a:lnSpc>
                <a:spcPct val="150000"/>
              </a:lnSpc>
            </a:pPr>
            <a:r>
              <a:rPr lang="zh-CN" altLang="en-US" b="1" dirty="0" smtClean="0"/>
              <a:t>奶奶，您现在的身体越来越好，终于</a:t>
            </a:r>
            <a:r>
              <a:rPr lang="zh-CN" altLang="en-US" b="1" dirty="0"/>
              <a:t>又</a:t>
            </a:r>
            <a:r>
              <a:rPr lang="zh-CN" altLang="en-US" b="1" dirty="0" smtClean="0"/>
              <a:t>可以陪我玩了</a:t>
            </a:r>
            <a:endParaRPr lang="zh-CN" altLang="en-US" b="1" dirty="0"/>
          </a:p>
        </p:txBody>
      </p:sp>
      <p:sp>
        <p:nvSpPr>
          <p:cNvPr id="8" name="云形标注 7"/>
          <p:cNvSpPr/>
          <p:nvPr/>
        </p:nvSpPr>
        <p:spPr>
          <a:xfrm>
            <a:off x="5434919" y="1196752"/>
            <a:ext cx="3709081" cy="2421519"/>
          </a:xfrm>
          <a:prstGeom prst="cloudCallout">
            <a:avLst>
              <a:gd name="adj1" fmla="val -29014"/>
              <a:gd name="adj2" fmla="val 61637"/>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5796136" y="1458650"/>
            <a:ext cx="3240360" cy="1754326"/>
          </a:xfrm>
          <a:prstGeom prst="rect">
            <a:avLst/>
          </a:prstGeom>
          <a:noFill/>
        </p:spPr>
        <p:txBody>
          <a:bodyPr wrap="square" rtlCol="0">
            <a:spAutoFit/>
          </a:bodyPr>
          <a:lstStyle/>
          <a:p>
            <a:pPr>
              <a:lnSpc>
                <a:spcPct val="150000"/>
              </a:lnSpc>
            </a:pPr>
            <a:r>
              <a:rPr lang="zh-CN" altLang="en-US" b="1" dirty="0" smtClean="0"/>
              <a:t>是啊，奶奶这一年注意饮食，坚持吃他汀，心血管疾病没找上门，肾功能也一直稳定，精神头儿自然就好喽！！</a:t>
            </a:r>
            <a:endParaRPr lang="zh-CN" altLang="en-US" b="1"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22" y="3026917"/>
            <a:ext cx="3533466" cy="3831244"/>
          </a:xfrm>
          <a:prstGeom prst="rect">
            <a:avLst/>
          </a:prstGeom>
        </p:spPr>
      </p:pic>
      <p:sp>
        <p:nvSpPr>
          <p:cNvPr id="10" name="TextBox 9"/>
          <p:cNvSpPr txBox="1"/>
          <p:nvPr/>
        </p:nvSpPr>
        <p:spPr>
          <a:xfrm>
            <a:off x="553791" y="1729280"/>
            <a:ext cx="1514061" cy="523220"/>
          </a:xfrm>
          <a:prstGeom prst="rect">
            <a:avLst/>
          </a:prstGeom>
          <a:noFill/>
        </p:spPr>
        <p:txBody>
          <a:bodyPr wrap="square" rtlCol="0">
            <a:spAutoFit/>
          </a:bodyPr>
          <a:lstStyle/>
          <a:p>
            <a:r>
              <a:rPr lang="en-US" altLang="zh-CN" sz="2800" b="1" dirty="0" smtClean="0">
                <a:solidFill>
                  <a:schemeClr val="accent6"/>
                </a:solidFill>
              </a:rPr>
              <a:t>3</a:t>
            </a:r>
            <a:r>
              <a:rPr lang="zh-CN" altLang="en-US" sz="2800" b="1" dirty="0" smtClean="0">
                <a:solidFill>
                  <a:schemeClr val="accent6"/>
                </a:solidFill>
              </a:rPr>
              <a:t>年后</a:t>
            </a:r>
            <a:endParaRPr lang="zh-CN" altLang="en-US" sz="2800" b="1" dirty="0">
              <a:solidFill>
                <a:schemeClr val="accent6"/>
              </a:solidFill>
            </a:endParaRPr>
          </a:p>
        </p:txBody>
      </p:sp>
      <p:sp>
        <p:nvSpPr>
          <p:cNvPr id="11" name="Oval 74"/>
          <p:cNvSpPr>
            <a:spLocks noChangeArrowheads="1"/>
          </p:cNvSpPr>
          <p:nvPr/>
        </p:nvSpPr>
        <p:spPr bwMode="gray">
          <a:xfrm>
            <a:off x="899592" y="3789040"/>
            <a:ext cx="194259"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
        <p:nvSpPr>
          <p:cNvPr id="12" name="TextBox 11"/>
          <p:cNvSpPr txBox="1"/>
          <p:nvPr/>
        </p:nvSpPr>
        <p:spPr>
          <a:xfrm rot="203574">
            <a:off x="1005627" y="3740439"/>
            <a:ext cx="1956618" cy="2090316"/>
          </a:xfrm>
          <a:prstGeom prst="rect">
            <a:avLst/>
          </a:prstGeom>
          <a:noFill/>
        </p:spPr>
        <p:txBody>
          <a:bodyPr wrap="square" rtlCol="0">
            <a:spAutoFit/>
          </a:bodyPr>
          <a:lstStyle/>
          <a:p>
            <a:pPr>
              <a:lnSpc>
                <a:spcPct val="130000"/>
              </a:lnSpc>
              <a:spcBef>
                <a:spcPts val="600"/>
              </a:spcBef>
            </a:pPr>
            <a:r>
              <a:rPr lang="zh-CN" altLang="en-US" dirty="0"/>
              <a:t>血脂</a:t>
            </a:r>
            <a:r>
              <a:rPr lang="zh-CN" altLang="en-US" dirty="0" smtClean="0"/>
              <a:t>降到参考值</a:t>
            </a:r>
            <a:r>
              <a:rPr lang="zh-CN" altLang="en-US" sz="2000" b="1" dirty="0" smtClean="0">
                <a:solidFill>
                  <a:srgbClr val="FF0000"/>
                </a:solidFill>
              </a:rPr>
              <a:t>范围</a:t>
            </a:r>
            <a:endParaRPr lang="en-US" altLang="zh-CN" sz="2000" b="1" dirty="0" smtClean="0">
              <a:solidFill>
                <a:srgbClr val="FF0000"/>
              </a:solidFill>
            </a:endParaRPr>
          </a:p>
          <a:p>
            <a:pPr>
              <a:lnSpc>
                <a:spcPct val="130000"/>
              </a:lnSpc>
              <a:spcBef>
                <a:spcPts val="600"/>
              </a:spcBef>
            </a:pPr>
            <a:r>
              <a:rPr lang="zh-CN" altLang="en-US" sz="2000" b="1" dirty="0" smtClean="0">
                <a:solidFill>
                  <a:srgbClr val="FF0000"/>
                </a:solidFill>
              </a:rPr>
              <a:t>没有</a:t>
            </a:r>
            <a:r>
              <a:rPr lang="zh-CN" altLang="en-US" dirty="0" smtClean="0"/>
              <a:t>出现心血管</a:t>
            </a:r>
            <a:r>
              <a:rPr lang="zh-CN" altLang="en-US" sz="2000" b="1" dirty="0" smtClean="0">
                <a:solidFill>
                  <a:srgbClr val="FF0000"/>
                </a:solidFill>
              </a:rPr>
              <a:t>并发症</a:t>
            </a:r>
            <a:r>
              <a:rPr lang="zh-CN" altLang="en-US" dirty="0" smtClean="0"/>
              <a:t>，肾功能也一直</a:t>
            </a:r>
            <a:r>
              <a:rPr lang="zh-CN" altLang="en-US" sz="2000" b="1" dirty="0" smtClean="0">
                <a:solidFill>
                  <a:srgbClr val="FF0000"/>
                </a:solidFill>
              </a:rPr>
              <a:t>稳定</a:t>
            </a:r>
            <a:endParaRPr lang="en-US" altLang="zh-CN" b="1" dirty="0" smtClean="0">
              <a:solidFill>
                <a:srgbClr val="FF0000"/>
              </a:solidFill>
            </a:endParaRPr>
          </a:p>
        </p:txBody>
      </p:sp>
      <p:sp>
        <p:nvSpPr>
          <p:cNvPr id="13" name="Oval 74"/>
          <p:cNvSpPr>
            <a:spLocks noChangeArrowheads="1"/>
          </p:cNvSpPr>
          <p:nvPr/>
        </p:nvSpPr>
        <p:spPr bwMode="gray">
          <a:xfrm>
            <a:off x="827584" y="4653136"/>
            <a:ext cx="194259"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Tree>
    <p:extLst>
      <p:ext uri="{BB962C8B-B14F-4D97-AF65-F5344CB8AC3E}">
        <p14:creationId xmlns:p14="http://schemas.microsoft.com/office/powerpoint/2010/main" val="3281282426"/>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smtClean="0"/>
              <a:t>我国慢性肾脏病患者人数巨大，伴发高脂血症</a:t>
            </a:r>
            <a:r>
              <a:rPr lang="zh-CN" altLang="en-US" dirty="0" smtClean="0">
                <a:solidFill>
                  <a:srgbClr val="FFFF00"/>
                </a:solidFill>
              </a:rPr>
              <a:t>比例高</a:t>
            </a:r>
            <a:endParaRPr lang="zh-CN" altLang="en-US" dirty="0">
              <a:solidFill>
                <a:srgbClr val="FFFF00"/>
              </a:solidFill>
            </a:endParaRPr>
          </a:p>
        </p:txBody>
      </p:sp>
      <p:sp>
        <p:nvSpPr>
          <p:cNvPr id="9" name="AutoShape 6"/>
          <p:cNvSpPr>
            <a:spLocks noChangeArrowheads="1"/>
          </p:cNvSpPr>
          <p:nvPr/>
        </p:nvSpPr>
        <p:spPr bwMode="gray">
          <a:xfrm>
            <a:off x="4283968" y="1676964"/>
            <a:ext cx="4392488" cy="2067413"/>
          </a:xfrm>
          <a:prstGeom prst="roundRect">
            <a:avLst>
              <a:gd name="adj" fmla="val 11921"/>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25400">
            <a:solidFill>
              <a:srgbClr val="FFFFFF"/>
            </a:solidFill>
            <a:round/>
            <a:headEnd/>
            <a:tailEnd/>
          </a:ln>
          <a:effectLst>
            <a:glow rad="228600">
              <a:schemeClr val="accent1">
                <a:satMod val="175000"/>
                <a:alpha val="40000"/>
              </a:schemeClr>
            </a:glow>
            <a:outerShdw dist="53882" dir="2700000" algn="ctr" rotWithShape="0">
              <a:srgbClr val="000000">
                <a:alpha val="50000"/>
              </a:srgbClr>
            </a:outerShdw>
          </a:effectLst>
        </p:spPr>
        <p:txBody>
          <a:bodyPr wrap="none" anchor="ctr"/>
          <a:lstStyle/>
          <a:p>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p:cNvSpPr/>
          <p:nvPr/>
        </p:nvSpPr>
        <p:spPr>
          <a:xfrm>
            <a:off x="4684691" y="1700808"/>
            <a:ext cx="3816424" cy="1938992"/>
          </a:xfrm>
          <a:prstGeom prst="rect">
            <a:avLst/>
          </a:prstGeom>
        </p:spPr>
        <p:txBody>
          <a:bodyPr wrap="square">
            <a:spAutoFit/>
          </a:bodyPr>
          <a:lstStyle/>
          <a:p>
            <a:pPr>
              <a:lnSpc>
                <a:spcPct val="150000"/>
              </a:lnSpc>
            </a:pPr>
            <a:r>
              <a:rPr lang="zh-CN" altLang="en-US" sz="2000" b="1" dirty="0" smtClean="0"/>
              <a:t>我国慢性肾脏病</a:t>
            </a:r>
            <a:r>
              <a:rPr lang="en-US" altLang="zh-CN" sz="2000" b="1" dirty="0" smtClean="0"/>
              <a:t>(CKD)</a:t>
            </a:r>
            <a:r>
              <a:rPr lang="zh-CN" altLang="en-US" sz="2000" b="1" dirty="0" smtClean="0"/>
              <a:t>总患病率为</a:t>
            </a:r>
            <a:r>
              <a:rPr lang="en-US" altLang="zh-CN" sz="2000" b="1" dirty="0" smtClean="0">
                <a:solidFill>
                  <a:srgbClr val="FF0000"/>
                </a:solidFill>
              </a:rPr>
              <a:t>10.8%</a:t>
            </a:r>
            <a:r>
              <a:rPr lang="zh-CN" altLang="en-US" sz="2000" b="1" dirty="0" smtClean="0"/>
              <a:t>，预计</a:t>
            </a:r>
            <a:r>
              <a:rPr lang="en-US" altLang="zh-CN" sz="2000" b="1" dirty="0" smtClean="0">
                <a:solidFill>
                  <a:srgbClr val="FF0000"/>
                </a:solidFill>
              </a:rPr>
              <a:t>1.2</a:t>
            </a:r>
            <a:r>
              <a:rPr lang="zh-CN" altLang="en-US" sz="2000" b="1" dirty="0" smtClean="0">
                <a:solidFill>
                  <a:srgbClr val="FF0000"/>
                </a:solidFill>
              </a:rPr>
              <a:t>亿</a:t>
            </a:r>
            <a:endParaRPr lang="en-US" altLang="zh-CN" sz="2000" b="1" dirty="0" smtClean="0">
              <a:solidFill>
                <a:srgbClr val="FF0000"/>
              </a:solidFill>
            </a:endParaRPr>
          </a:p>
          <a:p>
            <a:pPr>
              <a:lnSpc>
                <a:spcPct val="150000"/>
              </a:lnSpc>
            </a:pPr>
            <a:r>
              <a:rPr lang="zh-CN" altLang="en-US" sz="2000" b="1" dirty="0" smtClean="0"/>
              <a:t>其中，</a:t>
            </a:r>
            <a:r>
              <a:rPr lang="en-US" altLang="zh-CN" sz="2000" b="1" dirty="0" smtClean="0"/>
              <a:t>CKD</a:t>
            </a:r>
            <a:r>
              <a:rPr lang="zh-CN" altLang="en-US" sz="2000" b="1" dirty="0" smtClean="0"/>
              <a:t>患者高脂血症发病率比普通人群</a:t>
            </a:r>
            <a:r>
              <a:rPr lang="zh-CN" altLang="en-US" sz="2000" b="1" dirty="0" smtClean="0">
                <a:solidFill>
                  <a:srgbClr val="FF0000"/>
                </a:solidFill>
              </a:rPr>
              <a:t>高</a:t>
            </a:r>
            <a:r>
              <a:rPr lang="zh-CN" altLang="en-US" sz="2000" b="1" dirty="0"/>
              <a:t>出不少</a:t>
            </a:r>
          </a:p>
        </p:txBody>
      </p:sp>
      <p:sp>
        <p:nvSpPr>
          <p:cNvPr id="23" name="Oval 85"/>
          <p:cNvSpPr>
            <a:spLocks noChangeArrowheads="1"/>
          </p:cNvSpPr>
          <p:nvPr/>
        </p:nvSpPr>
        <p:spPr bwMode="gray">
          <a:xfrm>
            <a:off x="4436582" y="1859338"/>
            <a:ext cx="248109" cy="241740"/>
          </a:xfrm>
          <a:prstGeom prst="ellipse">
            <a:avLst/>
          </a:prstGeom>
          <a:solidFill>
            <a:schemeClr val="accent5">
              <a:lumMod val="60000"/>
              <a:lumOff val="40000"/>
            </a:schemeClr>
          </a:solidFill>
          <a:ln w="9525" algn="ctr">
            <a:noFill/>
            <a:round/>
            <a:headEnd/>
            <a:tailEnd/>
          </a:ln>
          <a:effectLst>
            <a:outerShdw blurRad="50800" dist="38100" dir="2700000" algn="tl" rotWithShape="0">
              <a:prstClr val="black">
                <a:alpha val="40000"/>
              </a:prstClr>
            </a:outerShdw>
          </a:effectLst>
        </p:spPr>
        <p:txBody>
          <a:bodyPr vert="eaVert" wrap="none"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Oval 85"/>
          <p:cNvSpPr>
            <a:spLocks noChangeArrowheads="1"/>
          </p:cNvSpPr>
          <p:nvPr/>
        </p:nvSpPr>
        <p:spPr bwMode="gray">
          <a:xfrm>
            <a:off x="4441183" y="2780928"/>
            <a:ext cx="248109" cy="241740"/>
          </a:xfrm>
          <a:prstGeom prst="ellipse">
            <a:avLst/>
          </a:prstGeom>
          <a:solidFill>
            <a:schemeClr val="accent6">
              <a:lumMod val="40000"/>
              <a:lumOff val="60000"/>
            </a:schemeClr>
          </a:solidFill>
          <a:ln w="9525" algn="ctr">
            <a:noFill/>
            <a:round/>
            <a:headEnd/>
            <a:tailEnd/>
          </a:ln>
          <a:effectLst>
            <a:outerShdw blurRad="50800" dist="38100" dir="2700000" algn="tl" rotWithShape="0">
              <a:prstClr val="black">
                <a:alpha val="40000"/>
              </a:prstClr>
            </a:outerShdw>
          </a:effectLst>
        </p:spPr>
        <p:txBody>
          <a:bodyPr vert="eaVert" wrap="none"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5" name="图表 24"/>
          <p:cNvGraphicFramePr/>
          <p:nvPr>
            <p:extLst>
              <p:ext uri="{D42A27DB-BD31-4B8C-83A1-F6EECF244321}">
                <p14:modId xmlns:p14="http://schemas.microsoft.com/office/powerpoint/2010/main" val="3314201087"/>
              </p:ext>
            </p:extLst>
          </p:nvPr>
        </p:nvGraphicFramePr>
        <p:xfrm>
          <a:off x="-37263" y="2836513"/>
          <a:ext cx="4721954" cy="3168352"/>
        </p:xfrm>
        <a:graphic>
          <a:graphicData uri="http://schemas.openxmlformats.org/drawingml/2006/chart">
            <c:chart xmlns:c="http://schemas.openxmlformats.org/drawingml/2006/chart" xmlns:r="http://schemas.openxmlformats.org/officeDocument/2006/relationships" r:id="rId2"/>
          </a:graphicData>
        </a:graphic>
      </p:graphicFrame>
      <p:pic>
        <p:nvPicPr>
          <p:cNvPr id="26" name="Picture 23" descr="사람그래프"/>
          <p:cNvPicPr>
            <a:picLocks noChangeAspect="1" noChangeArrowheads="1"/>
          </p:cNvPicPr>
          <p:nvPr/>
        </p:nvPicPr>
        <p:blipFill>
          <a:blip r:embed="rId3" cstate="print"/>
          <a:srcRect/>
          <a:stretch>
            <a:fillRect/>
          </a:stretch>
        </p:blipFill>
        <p:spPr bwMode="auto">
          <a:xfrm>
            <a:off x="2556019" y="2348880"/>
            <a:ext cx="730176" cy="1368423"/>
          </a:xfrm>
          <a:prstGeom prst="rect">
            <a:avLst/>
          </a:prstGeom>
          <a:noFill/>
        </p:spPr>
      </p:pic>
      <p:pic>
        <p:nvPicPr>
          <p:cNvPr id="27" name="Picture 23" descr="사람그래프"/>
          <p:cNvPicPr>
            <a:picLocks noChangeAspect="1" noChangeArrowheads="1"/>
          </p:cNvPicPr>
          <p:nvPr/>
        </p:nvPicPr>
        <p:blipFill>
          <a:blip r:embed="rId3" cstate="print"/>
          <a:srcRect/>
          <a:stretch>
            <a:fillRect/>
          </a:stretch>
        </p:blipFill>
        <p:spPr bwMode="auto">
          <a:xfrm>
            <a:off x="1475656" y="3257555"/>
            <a:ext cx="882650" cy="1654175"/>
          </a:xfrm>
          <a:prstGeom prst="rect">
            <a:avLst/>
          </a:prstGeom>
          <a:noFill/>
        </p:spPr>
      </p:pic>
      <p:pic>
        <p:nvPicPr>
          <p:cNvPr id="2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4112712"/>
            <a:ext cx="2232175" cy="21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重视血脂管理，减少心脑血管事件</a:t>
            </a:r>
            <a:endParaRPr lang="zh-CN" altLang="en-US" dirty="0"/>
          </a:p>
        </p:txBody>
      </p:sp>
      <p:pic>
        <p:nvPicPr>
          <p:cNvPr id="6146" name="Picture 2" descr="F:\图片库\234612-130225020521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9593" y="1391357"/>
            <a:ext cx="6799039" cy="4752528"/>
          </a:xfrm>
          <a:prstGeom prst="rect">
            <a:avLst/>
          </a:prstGeom>
          <a:noFill/>
          <a:extLst>
            <a:ext uri="{909E8E84-426E-40DD-AFC4-6F175D3DCCD1}">
              <a14:hiddenFill xmlns:a14="http://schemas.microsoft.com/office/drawing/2010/main">
                <a:solidFill>
                  <a:srgbClr val="FFFFFF"/>
                </a:solidFill>
              </a14:hiddenFill>
            </a:ext>
          </a:extLst>
        </p:spPr>
      </p:pic>
      <p:sp>
        <p:nvSpPr>
          <p:cNvPr id="18" name="Oval 74"/>
          <p:cNvSpPr>
            <a:spLocks noChangeArrowheads="1"/>
          </p:cNvSpPr>
          <p:nvPr/>
        </p:nvSpPr>
        <p:spPr bwMode="gray">
          <a:xfrm>
            <a:off x="1494739" y="2432718"/>
            <a:ext cx="194259"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
        <p:nvSpPr>
          <p:cNvPr id="19" name="Oval 83"/>
          <p:cNvSpPr>
            <a:spLocks noChangeArrowheads="1"/>
          </p:cNvSpPr>
          <p:nvPr/>
        </p:nvSpPr>
        <p:spPr bwMode="gray">
          <a:xfrm>
            <a:off x="1497199" y="4350297"/>
            <a:ext cx="204167" cy="225025"/>
          </a:xfrm>
          <a:prstGeom prst="ellipse">
            <a:avLst/>
          </a:prstGeom>
          <a:solidFill>
            <a:schemeClr val="accent2">
              <a:lumMod val="60000"/>
              <a:lumOff val="40000"/>
            </a:schemeClr>
          </a:soli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sp>
        <p:nvSpPr>
          <p:cNvPr id="22" name="TextBox 21"/>
          <p:cNvSpPr txBox="1"/>
          <p:nvPr/>
        </p:nvSpPr>
        <p:spPr>
          <a:xfrm>
            <a:off x="1678995" y="4226487"/>
            <a:ext cx="2981001" cy="1015663"/>
          </a:xfrm>
          <a:prstGeom prst="rect">
            <a:avLst/>
          </a:prstGeom>
          <a:noFill/>
        </p:spPr>
        <p:txBody>
          <a:bodyPr wrap="square" rtlCol="0">
            <a:spAutoFit/>
          </a:bodyPr>
          <a:lstStyle/>
          <a:p>
            <a:pPr>
              <a:lnSpc>
                <a:spcPct val="150000"/>
              </a:lnSpc>
            </a:pPr>
            <a:r>
              <a:rPr lang="zh-CN" altLang="en-US" sz="2000" b="1" dirty="0" smtClean="0">
                <a:solidFill>
                  <a:schemeClr val="tx2"/>
                </a:solidFill>
              </a:rPr>
              <a:t>只有重视血脂管理，</a:t>
            </a:r>
            <a:r>
              <a:rPr lang="zh-CN" altLang="en-US" sz="2000" b="1" dirty="0">
                <a:solidFill>
                  <a:schemeClr val="tx2"/>
                </a:solidFill>
              </a:rPr>
              <a:t>才能</a:t>
            </a:r>
            <a:r>
              <a:rPr lang="zh-CN" altLang="en-US" sz="2000" b="1" dirty="0" smtClean="0">
                <a:solidFill>
                  <a:schemeClr val="tx2"/>
                </a:solidFill>
              </a:rPr>
              <a:t>有效减少心脑血管事件！</a:t>
            </a:r>
            <a:endParaRPr lang="zh-CN" altLang="en-US" sz="2000" b="1" dirty="0">
              <a:solidFill>
                <a:schemeClr val="tx2"/>
              </a:solidFill>
            </a:endParaRPr>
          </a:p>
        </p:txBody>
      </p:sp>
      <p:sp>
        <p:nvSpPr>
          <p:cNvPr id="24" name="TextBox 23"/>
          <p:cNvSpPr txBox="1"/>
          <p:nvPr/>
        </p:nvSpPr>
        <p:spPr>
          <a:xfrm>
            <a:off x="1663007" y="2288215"/>
            <a:ext cx="3109374" cy="1422441"/>
          </a:xfrm>
          <a:prstGeom prst="rect">
            <a:avLst/>
          </a:prstGeom>
          <a:noFill/>
        </p:spPr>
        <p:txBody>
          <a:bodyPr wrap="square" rtlCol="0">
            <a:spAutoFit/>
          </a:bodyPr>
          <a:lstStyle/>
          <a:p>
            <a:pPr>
              <a:lnSpc>
                <a:spcPct val="150000"/>
              </a:lnSpc>
            </a:pPr>
            <a:r>
              <a:rPr lang="zh-CN" altLang="en-US" sz="2000" b="1" dirty="0" smtClean="0">
                <a:solidFill>
                  <a:schemeClr val="tx2"/>
                </a:solidFill>
              </a:rPr>
              <a:t>肾病的治疗不仅应</a:t>
            </a:r>
            <a:r>
              <a:rPr lang="zh-CN" altLang="en-US" sz="2000" b="1" dirty="0">
                <a:solidFill>
                  <a:schemeClr val="tx2"/>
                </a:solidFill>
              </a:rPr>
              <a:t>纠正血脂异常</a:t>
            </a:r>
            <a:r>
              <a:rPr lang="zh-CN" altLang="en-US" sz="2000" b="1" dirty="0" smtClean="0">
                <a:solidFill>
                  <a:schemeClr val="tx2"/>
                </a:solidFill>
              </a:rPr>
              <a:t>、还应包括降血压</a:t>
            </a:r>
            <a:r>
              <a:rPr lang="zh-CN" altLang="en-US" sz="2000" b="1" dirty="0">
                <a:solidFill>
                  <a:schemeClr val="tx2"/>
                </a:solidFill>
              </a:rPr>
              <a:t>、改善</a:t>
            </a:r>
            <a:r>
              <a:rPr lang="zh-CN" altLang="en-US" sz="2000" b="1" dirty="0" smtClean="0">
                <a:solidFill>
                  <a:schemeClr val="tx2"/>
                </a:solidFill>
              </a:rPr>
              <a:t>贫血等各方面</a:t>
            </a:r>
            <a:endParaRPr lang="zh-CN" altLang="en-US" sz="2000" b="1" dirty="0">
              <a:solidFill>
                <a:schemeClr val="tx2"/>
              </a:solidFill>
            </a:endParaRPr>
          </a:p>
        </p:txBody>
      </p:sp>
    </p:spTree>
    <p:extLst>
      <p:ext uri="{BB962C8B-B14F-4D97-AF65-F5344CB8AC3E}">
        <p14:creationId xmlns:p14="http://schemas.microsoft.com/office/powerpoint/2010/main" val="332933423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2"/>
          <p:cNvSpPr txBox="1">
            <a:spLocks/>
          </p:cNvSpPr>
          <p:nvPr/>
        </p:nvSpPr>
        <p:spPr>
          <a:xfrm>
            <a:off x="457200" y="2743208"/>
            <a:ext cx="8229600" cy="1328734"/>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20000"/>
              </a:lnSpc>
              <a:spcBef>
                <a:spcPts val="0"/>
              </a:spcBef>
              <a:spcAft>
                <a:spcPts val="1200"/>
              </a:spcAft>
              <a:buClrTx/>
              <a:buSzTx/>
              <a:buFont typeface="Arial" pitchFamily="34" charset="0"/>
              <a:buNone/>
              <a:tabLst/>
              <a:defRPr/>
            </a:pPr>
            <a:r>
              <a:rPr kumimoji="0" lang="zh-CN" altLang="en-US" sz="4000" b="1" i="0" u="none" strike="noStrike" kern="1200" cap="none" spc="0" normalizeH="0" baseline="0" noProof="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mn-lt"/>
                <a:ea typeface="+mn-ea"/>
                <a:cs typeface="+mn-cs"/>
              </a:rPr>
              <a:t>感谢您的聆听！</a:t>
            </a:r>
            <a:endParaRPr kumimoji="0" lang="zh-CN" altLang="en-US" sz="4000" b="1" i="0" u="none" strike="noStrike" kern="1200" cap="none" spc="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44" y="1412776"/>
            <a:ext cx="4941937" cy="3946081"/>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560" y="3238383"/>
            <a:ext cx="3966732" cy="3167392"/>
          </a:xfrm>
          <a:prstGeom prst="rect">
            <a:avLst/>
          </a:prstGeom>
        </p:spPr>
      </p:pic>
      <p:sp>
        <p:nvSpPr>
          <p:cNvPr id="12" name="TextBox 11"/>
          <p:cNvSpPr txBox="1"/>
          <p:nvPr/>
        </p:nvSpPr>
        <p:spPr>
          <a:xfrm rot="325502" flipH="1">
            <a:off x="1394060" y="2523300"/>
            <a:ext cx="4052038" cy="1800493"/>
          </a:xfrm>
          <a:prstGeom prst="rect">
            <a:avLst/>
          </a:prstGeom>
          <a:noFill/>
        </p:spPr>
        <p:txBody>
          <a:bodyPr wrap="square" rtlCol="0">
            <a:spAutoFit/>
          </a:bodyPr>
          <a:lstStyle/>
          <a:p>
            <a:pPr>
              <a:lnSpc>
                <a:spcPct val="150000"/>
              </a:lnSpc>
            </a:pPr>
            <a:r>
              <a:rPr lang="en-US" altLang="zh-CN" dirty="0"/>
              <a:t>CKD</a:t>
            </a:r>
            <a:r>
              <a:rPr lang="zh-CN" altLang="en-US" dirty="0" smtClean="0"/>
              <a:t>患者</a:t>
            </a:r>
            <a:r>
              <a:rPr lang="zh-CN" altLang="en-US" dirty="0"/>
              <a:t>随着肾功能的下降，往往会出现</a:t>
            </a:r>
            <a:r>
              <a:rPr lang="zh-CN" altLang="en-US" sz="2000" b="1" dirty="0">
                <a:solidFill>
                  <a:srgbClr val="FF0000"/>
                </a:solidFill>
              </a:rPr>
              <a:t>脂代谢异常</a:t>
            </a:r>
            <a:r>
              <a:rPr lang="zh-CN" altLang="en-US" dirty="0"/>
              <a:t>，表现</a:t>
            </a:r>
            <a:r>
              <a:rPr lang="zh-CN" altLang="en-US" dirty="0" smtClean="0"/>
              <a:t>为</a:t>
            </a:r>
            <a:r>
              <a:rPr lang="en-US" altLang="zh-CN" dirty="0" smtClean="0"/>
              <a:t>HDL-C(“</a:t>
            </a:r>
            <a:r>
              <a:rPr lang="zh-CN" altLang="en-US" dirty="0" smtClean="0"/>
              <a:t>好胆固醇</a:t>
            </a:r>
            <a:r>
              <a:rPr lang="en-US" altLang="zh-CN" dirty="0" smtClean="0"/>
              <a:t>”</a:t>
            </a:r>
            <a:r>
              <a:rPr lang="en-US" altLang="zh-CN" dirty="0"/>
              <a:t>)</a:t>
            </a:r>
            <a:r>
              <a:rPr lang="zh-CN" altLang="en-US" dirty="0" smtClean="0"/>
              <a:t>的</a:t>
            </a:r>
            <a:r>
              <a:rPr lang="zh-CN" altLang="en-US" dirty="0"/>
              <a:t>下降</a:t>
            </a:r>
            <a:r>
              <a:rPr lang="zh-CN" altLang="en-US" dirty="0" smtClean="0"/>
              <a:t>，</a:t>
            </a:r>
            <a:r>
              <a:rPr lang="en-US" altLang="zh-CN" dirty="0" smtClean="0"/>
              <a:t>LDL-C(“</a:t>
            </a:r>
            <a:r>
              <a:rPr lang="zh-CN" altLang="en-US" dirty="0" smtClean="0"/>
              <a:t>坏胆固醇</a:t>
            </a:r>
            <a:r>
              <a:rPr lang="en-US" altLang="zh-CN" dirty="0" smtClean="0"/>
              <a:t>”)</a:t>
            </a:r>
            <a:r>
              <a:rPr lang="zh-CN" altLang="en-US" dirty="0" smtClean="0"/>
              <a:t>的</a:t>
            </a:r>
            <a:r>
              <a:rPr lang="zh-CN" altLang="en-US" dirty="0"/>
              <a:t>升高以及甘油三脂的升高</a:t>
            </a:r>
            <a:endParaRPr lang="en-US" altLang="zh-CN" dirty="0"/>
          </a:p>
        </p:txBody>
      </p:sp>
      <p:sp>
        <p:nvSpPr>
          <p:cNvPr id="14" name="TextBox 13"/>
          <p:cNvSpPr txBox="1"/>
          <p:nvPr/>
        </p:nvSpPr>
        <p:spPr>
          <a:xfrm rot="325502" flipH="1">
            <a:off x="5285243" y="4124384"/>
            <a:ext cx="3358814" cy="2169825"/>
          </a:xfrm>
          <a:prstGeom prst="rect">
            <a:avLst/>
          </a:prstGeom>
          <a:noFill/>
        </p:spPr>
        <p:txBody>
          <a:bodyPr wrap="square" rtlCol="0">
            <a:spAutoFit/>
          </a:bodyPr>
          <a:lstStyle/>
          <a:p>
            <a:pPr>
              <a:lnSpc>
                <a:spcPct val="150000"/>
              </a:lnSpc>
              <a:defRPr/>
            </a:pPr>
            <a:r>
              <a:rPr lang="zh-CN" altLang="en-US" dirty="0"/>
              <a:t>此外，对于患有肾病综合征的患者，大量蛋白尿、低蛋白血症会引起</a:t>
            </a:r>
            <a:r>
              <a:rPr lang="zh-CN" altLang="en-US" sz="2000" b="1" dirty="0">
                <a:solidFill>
                  <a:srgbClr val="FF0000"/>
                </a:solidFill>
              </a:rPr>
              <a:t>肝脏代偿性合成血脂增加</a:t>
            </a:r>
            <a:r>
              <a:rPr lang="zh-CN" altLang="en-US" dirty="0"/>
              <a:t>，从而出现</a:t>
            </a:r>
            <a:r>
              <a:rPr lang="zh-CN" altLang="en-US" dirty="0" smtClean="0"/>
              <a:t>高</a:t>
            </a:r>
            <a:r>
              <a:rPr lang="zh-CN" altLang="en-US" dirty="0"/>
              <a:t>脂</a:t>
            </a:r>
            <a:r>
              <a:rPr lang="zh-CN" altLang="en-US" dirty="0" smtClean="0"/>
              <a:t>血症</a:t>
            </a:r>
            <a:endParaRPr lang="zh-CN" altLang="en-US" dirty="0"/>
          </a:p>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pic>
        <p:nvPicPr>
          <p:cNvPr id="16" name="Picture 2" descr="卡通医生矢量图大图 点击还原"/>
          <p:cNvPicPr>
            <a:picLocks noChangeAspect="1" noChangeArrowheads="1"/>
          </p:cNvPicPr>
          <p:nvPr/>
        </p:nvPicPr>
        <p:blipFill>
          <a:blip r:embed="rId4" cstate="print">
            <a:clrChange>
              <a:clrFrom>
                <a:srgbClr val="FFFFFF"/>
              </a:clrFrom>
              <a:clrTo>
                <a:srgbClr val="FFFFFF">
                  <a:alpha val="0"/>
                </a:srgbClr>
              </a:clrTo>
            </a:clrChange>
          </a:blip>
          <a:srcRect t="34361" r="75097" b="22597"/>
          <a:stretch>
            <a:fillRect/>
          </a:stretch>
        </p:blipFill>
        <p:spPr bwMode="auto">
          <a:xfrm>
            <a:off x="0" y="4655402"/>
            <a:ext cx="1872208" cy="2202597"/>
          </a:xfrm>
          <a:prstGeom prst="rect">
            <a:avLst/>
          </a:prstGeom>
          <a:noFill/>
        </p:spPr>
      </p:pic>
      <p:sp>
        <p:nvSpPr>
          <p:cNvPr id="3" name="标题 2"/>
          <p:cNvSpPr>
            <a:spLocks noGrp="1"/>
          </p:cNvSpPr>
          <p:nvPr>
            <p:ph type="title"/>
          </p:nvPr>
        </p:nvSpPr>
        <p:spPr/>
        <p:txBody>
          <a:bodyPr/>
          <a:lstStyle/>
          <a:p>
            <a:r>
              <a:rPr lang="zh-CN" altLang="en-US" dirty="0"/>
              <a:t>肾病患者为什么会出现高脂血症？</a:t>
            </a:r>
          </a:p>
        </p:txBody>
      </p:sp>
    </p:spTree>
    <p:extLst>
      <p:ext uri="{BB962C8B-B14F-4D97-AF65-F5344CB8AC3E}">
        <p14:creationId xmlns:p14="http://schemas.microsoft.com/office/powerpoint/2010/main" val="97613091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高脂血症</a:t>
            </a:r>
            <a:r>
              <a:rPr lang="zh-CN" altLang="en-US" dirty="0" smtClean="0"/>
              <a:t>对肾脏病</a:t>
            </a:r>
            <a:r>
              <a:rPr lang="zh-CN" altLang="en-US" dirty="0"/>
              <a:t>有何影响？</a:t>
            </a:r>
          </a:p>
        </p:txBody>
      </p:sp>
      <p:grpSp>
        <p:nvGrpSpPr>
          <p:cNvPr id="14" name="组合 13"/>
          <p:cNvGrpSpPr/>
          <p:nvPr/>
        </p:nvGrpSpPr>
        <p:grpSpPr>
          <a:xfrm>
            <a:off x="1336942" y="1267344"/>
            <a:ext cx="6206400" cy="2233664"/>
            <a:chOff x="1830117" y="1340768"/>
            <a:chExt cx="7142973" cy="1955069"/>
          </a:xfrm>
        </p:grpSpPr>
        <p:sp>
          <p:nvSpPr>
            <p:cNvPr id="10" name="AutoShape 6"/>
            <p:cNvSpPr>
              <a:spLocks noChangeArrowheads="1"/>
            </p:cNvSpPr>
            <p:nvPr/>
          </p:nvSpPr>
          <p:spPr bwMode="gray">
            <a:xfrm>
              <a:off x="1830117" y="1706768"/>
              <a:ext cx="7142973" cy="1589069"/>
            </a:xfrm>
            <a:prstGeom prst="roundRect">
              <a:avLst>
                <a:gd name="adj" fmla="val 11921"/>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2700000" scaled="1"/>
              <a:tileRect/>
            </a:gradFill>
            <a:ln w="25400">
              <a:solidFill>
                <a:srgbClr val="FFFFFF"/>
              </a:solidFill>
              <a:round/>
              <a:headEnd/>
              <a:tailEnd/>
            </a:ln>
            <a:effectLst>
              <a:glow rad="228600">
                <a:schemeClr val="accent1">
                  <a:satMod val="175000"/>
                  <a:alpha val="40000"/>
                </a:schemeClr>
              </a:glow>
              <a:outerShdw dist="53882" dir="2700000" algn="ctr" rotWithShape="0">
                <a:srgbClr val="000000">
                  <a:alpha val="50000"/>
                </a:srgbClr>
              </a:outerShdw>
            </a:effectLst>
          </p:spPr>
          <p:txBody>
            <a:bodyPr wrap="none" anchor="ctr"/>
            <a:lstStyle/>
            <a:p>
              <a:endParaRPr lang="zh-CN" altLang="en-US">
                <a:effectLst>
                  <a:outerShdw blurRad="38100" dist="38100" dir="2700000" algn="tl">
                    <a:srgbClr val="000000">
                      <a:alpha val="43137"/>
                    </a:srgbClr>
                  </a:outerShdw>
                </a:effectLst>
              </a:endParaRPr>
            </a:p>
          </p:txBody>
        </p:sp>
        <p:sp>
          <p:nvSpPr>
            <p:cNvPr id="8" name="圆角矩形 7"/>
            <p:cNvSpPr/>
            <p:nvPr/>
          </p:nvSpPr>
          <p:spPr>
            <a:xfrm>
              <a:off x="1835696" y="1340768"/>
              <a:ext cx="2428892" cy="710294"/>
            </a:xfrm>
            <a:prstGeom prst="roundRect">
              <a:avLst/>
            </a:prstGeom>
            <a:solidFill>
              <a:srgbClr val="1A4C6C"/>
            </a:solidFill>
            <a:ln w="25400" cap="flat" cmpd="sng" algn="ctr">
              <a:noFill/>
              <a:prstDash val="solid"/>
            </a:ln>
            <a:effectLst>
              <a:outerShdw blurRad="50800" dist="38100" dir="2700000" algn="tl" rotWithShape="0">
                <a:prstClr val="black">
                  <a:alpha val="40000"/>
                </a:prstClr>
              </a:outerShdw>
            </a:effectLst>
          </p:spPr>
          <p:txBody>
            <a:bodyPr anchor="ctr">
              <a:sp3d/>
            </a:bodyPr>
            <a:lstStyle/>
            <a:p>
              <a:pPr lvl="0" algn="ctr"/>
              <a:r>
                <a:rPr lang="zh-CN" altLang="en-US" sz="2000" b="1" dirty="0">
                  <a:solidFill>
                    <a:schemeClr val="bg1"/>
                  </a:solidFill>
                  <a:latin typeface="+mj-ea"/>
                </a:rPr>
                <a:t>肾脏</a:t>
              </a:r>
              <a:endParaRPr lang="en-US" altLang="zh-CN" sz="2000" b="1" dirty="0">
                <a:solidFill>
                  <a:schemeClr val="bg1"/>
                </a:solidFill>
                <a:latin typeface="+mj-ea"/>
              </a:endParaRPr>
            </a:p>
          </p:txBody>
        </p:sp>
      </p:grpSp>
      <p:sp>
        <p:nvSpPr>
          <p:cNvPr id="7" name="TextBox 6"/>
          <p:cNvSpPr txBox="1"/>
          <p:nvPr/>
        </p:nvSpPr>
        <p:spPr>
          <a:xfrm>
            <a:off x="1724431" y="2090172"/>
            <a:ext cx="5875508" cy="1338828"/>
          </a:xfrm>
          <a:prstGeom prst="rect">
            <a:avLst/>
          </a:prstGeom>
          <a:noFill/>
        </p:spPr>
        <p:txBody>
          <a:bodyPr wrap="square" rtlCol="0">
            <a:spAutoFit/>
          </a:bodyPr>
          <a:lstStyle/>
          <a:p>
            <a:pPr>
              <a:lnSpc>
                <a:spcPct val="150000"/>
              </a:lnSpc>
            </a:pPr>
            <a:r>
              <a:rPr lang="zh-CN" altLang="en-US" dirty="0"/>
              <a:t>长期的血脂异常会加重肾脏损伤，</a:t>
            </a:r>
            <a:r>
              <a:rPr lang="zh-CN" altLang="en-US" dirty="0" smtClean="0"/>
              <a:t>高</a:t>
            </a:r>
            <a:r>
              <a:rPr lang="zh-CN" altLang="en-US" dirty="0"/>
              <a:t>血脂</a:t>
            </a:r>
            <a:r>
              <a:rPr lang="zh-CN" altLang="en-US" dirty="0" smtClean="0"/>
              <a:t>可形成</a:t>
            </a:r>
            <a:r>
              <a:rPr lang="zh-CN" altLang="en-US" dirty="0"/>
              <a:t>血脂</a:t>
            </a:r>
            <a:r>
              <a:rPr lang="zh-CN" altLang="en-US" dirty="0" smtClean="0"/>
              <a:t>栓塞</a:t>
            </a:r>
            <a:r>
              <a:rPr lang="zh-CN" altLang="en-US" dirty="0"/>
              <a:t>，造成肾脏供血动脉的阻塞，引起肾供血不足、肾萎缩、肾功能下降等</a:t>
            </a:r>
            <a:endParaRPr lang="en-US" altLang="zh-CN" dirty="0"/>
          </a:p>
        </p:txBody>
      </p:sp>
      <p:sp>
        <p:nvSpPr>
          <p:cNvPr id="32" name="Oval 74"/>
          <p:cNvSpPr>
            <a:spLocks noChangeArrowheads="1"/>
          </p:cNvSpPr>
          <p:nvPr/>
        </p:nvSpPr>
        <p:spPr bwMode="gray">
          <a:xfrm>
            <a:off x="1514913" y="2282432"/>
            <a:ext cx="209518"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pic>
        <p:nvPicPr>
          <p:cNvPr id="34" name="Picture 304"/>
          <p:cNvPicPr>
            <a:picLocks noChangeAspect="1" noChangeArrowheads="1"/>
          </p:cNvPicPr>
          <p:nvPr/>
        </p:nvPicPr>
        <p:blipFill>
          <a:blip r:embed="rId3" cstate="print"/>
          <a:stretch>
            <a:fillRect/>
          </a:stretch>
        </p:blipFill>
        <p:spPr bwMode="auto">
          <a:xfrm>
            <a:off x="6979178" y="1181156"/>
            <a:ext cx="984924" cy="984924"/>
          </a:xfrm>
          <a:prstGeom prst="rect">
            <a:avLst/>
          </a:prstGeom>
          <a:noFill/>
          <a:ln w="9525">
            <a:noFill/>
            <a:miter lim="800000"/>
            <a:headEnd/>
            <a:tailEnd/>
          </a:ln>
        </p:spPr>
      </p:pic>
      <p:pic>
        <p:nvPicPr>
          <p:cNvPr id="2051" name="Picture 3" descr="C:\Users\Administrator\Desktop\图片库\75b1OOOPICc7.jpg"/>
          <p:cNvPicPr>
            <a:picLocks noChangeAspect="1" noChangeArrowheads="1"/>
          </p:cNvPicPr>
          <p:nvPr/>
        </p:nvPicPr>
        <p:blipFill>
          <a:blip r:embed="rId4" cstate="print"/>
          <a:srcRect/>
          <a:stretch>
            <a:fillRect/>
          </a:stretch>
        </p:blipFill>
        <p:spPr bwMode="auto">
          <a:xfrm>
            <a:off x="5745638" y="3933056"/>
            <a:ext cx="2723212" cy="2016224"/>
          </a:xfrm>
          <a:prstGeom prst="rect">
            <a:avLst/>
          </a:prstGeom>
          <a:noFill/>
        </p:spPr>
      </p:pic>
      <p:sp>
        <p:nvSpPr>
          <p:cNvPr id="15" name="Freeform 10"/>
          <p:cNvSpPr>
            <a:spLocks/>
          </p:cNvSpPr>
          <p:nvPr/>
        </p:nvSpPr>
        <p:spPr bwMode="auto">
          <a:xfrm>
            <a:off x="4499992" y="4725144"/>
            <a:ext cx="1368152" cy="432048"/>
          </a:xfrm>
          <a:custGeom>
            <a:avLst/>
            <a:gdLst>
              <a:gd name="T0" fmla="*/ 490 w 945"/>
              <a:gd name="T1" fmla="*/ 0 h 836"/>
              <a:gd name="T2" fmla="*/ 490 w 945"/>
              <a:gd name="T3" fmla="*/ 75 h 836"/>
              <a:gd name="T4" fmla="*/ 0 w 945"/>
              <a:gd name="T5" fmla="*/ 75 h 836"/>
              <a:gd name="T6" fmla="*/ 0 w 945"/>
              <a:gd name="T7" fmla="*/ 760 h 836"/>
              <a:gd name="T8" fmla="*/ 490 w 945"/>
              <a:gd name="T9" fmla="*/ 760 h 836"/>
              <a:gd name="T10" fmla="*/ 490 w 945"/>
              <a:gd name="T11" fmla="*/ 835 h 836"/>
              <a:gd name="T12" fmla="*/ 944 w 945"/>
              <a:gd name="T13" fmla="*/ 418 h 836"/>
              <a:gd name="T14" fmla="*/ 490 w 945"/>
              <a:gd name="T15" fmla="*/ 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836">
                <a:moveTo>
                  <a:pt x="490" y="0"/>
                </a:moveTo>
                <a:lnTo>
                  <a:pt x="490" y="75"/>
                </a:lnTo>
                <a:lnTo>
                  <a:pt x="0" y="75"/>
                </a:lnTo>
                <a:lnTo>
                  <a:pt x="0" y="760"/>
                </a:lnTo>
                <a:lnTo>
                  <a:pt x="490" y="760"/>
                </a:lnTo>
                <a:lnTo>
                  <a:pt x="490" y="835"/>
                </a:lnTo>
                <a:lnTo>
                  <a:pt x="944" y="418"/>
                </a:lnTo>
                <a:lnTo>
                  <a:pt x="490" y="0"/>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zh-CN" sz="12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17" name="Freeform 5"/>
          <p:cNvSpPr>
            <a:spLocks/>
          </p:cNvSpPr>
          <p:nvPr/>
        </p:nvSpPr>
        <p:spPr bwMode="auto">
          <a:xfrm>
            <a:off x="4788024" y="4149080"/>
            <a:ext cx="648072" cy="576064"/>
          </a:xfrm>
          <a:custGeom>
            <a:avLst/>
            <a:gdLst>
              <a:gd name="T0" fmla="*/ 306 w 307"/>
              <a:gd name="T1" fmla="*/ 513 h 514"/>
              <a:gd name="T2" fmla="*/ 216 w 307"/>
              <a:gd name="T3" fmla="*/ 242 h 514"/>
              <a:gd name="T4" fmla="*/ 194 w 307"/>
              <a:gd name="T5" fmla="*/ 303 h 514"/>
              <a:gd name="T6" fmla="*/ 119 w 307"/>
              <a:gd name="T7" fmla="*/ 138 h 514"/>
              <a:gd name="T8" fmla="*/ 101 w 307"/>
              <a:gd name="T9" fmla="*/ 199 h 514"/>
              <a:gd name="T10" fmla="*/ 0 w 307"/>
              <a:gd name="T11" fmla="*/ 0 h 514"/>
              <a:gd name="T12" fmla="*/ 101 w 307"/>
              <a:gd name="T13" fmla="*/ 268 h 514"/>
              <a:gd name="T14" fmla="*/ 119 w 307"/>
              <a:gd name="T15" fmla="*/ 188 h 514"/>
              <a:gd name="T16" fmla="*/ 190 w 307"/>
              <a:gd name="T17" fmla="*/ 365 h 514"/>
              <a:gd name="T18" fmla="*/ 213 w 307"/>
              <a:gd name="T19" fmla="*/ 299 h 514"/>
              <a:gd name="T20" fmla="*/ 306 w 307"/>
              <a:gd name="T21" fmla="*/ 51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14">
                <a:moveTo>
                  <a:pt x="306" y="513"/>
                </a:moveTo>
                <a:lnTo>
                  <a:pt x="216" y="242"/>
                </a:lnTo>
                <a:lnTo>
                  <a:pt x="194" y="303"/>
                </a:lnTo>
                <a:lnTo>
                  <a:pt x="119" y="138"/>
                </a:lnTo>
                <a:lnTo>
                  <a:pt x="101" y="199"/>
                </a:lnTo>
                <a:lnTo>
                  <a:pt x="0" y="0"/>
                </a:lnTo>
                <a:lnTo>
                  <a:pt x="101" y="268"/>
                </a:lnTo>
                <a:lnTo>
                  <a:pt x="119" y="188"/>
                </a:lnTo>
                <a:lnTo>
                  <a:pt x="190" y="365"/>
                </a:lnTo>
                <a:lnTo>
                  <a:pt x="213" y="299"/>
                </a:lnTo>
                <a:lnTo>
                  <a:pt x="306" y="513"/>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1200" b="1"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18" name="Freeform 8"/>
          <p:cNvSpPr>
            <a:spLocks/>
          </p:cNvSpPr>
          <p:nvPr/>
        </p:nvSpPr>
        <p:spPr bwMode="auto">
          <a:xfrm>
            <a:off x="5076056" y="5229200"/>
            <a:ext cx="351625" cy="638315"/>
          </a:xfrm>
          <a:custGeom>
            <a:avLst/>
            <a:gdLst>
              <a:gd name="T0" fmla="*/ 0 w 196"/>
              <a:gd name="T1" fmla="*/ 514 h 515"/>
              <a:gd name="T2" fmla="*/ 58 w 196"/>
              <a:gd name="T3" fmla="*/ 226 h 515"/>
              <a:gd name="T4" fmla="*/ 103 w 196"/>
              <a:gd name="T5" fmla="*/ 256 h 515"/>
              <a:gd name="T6" fmla="*/ 195 w 196"/>
              <a:gd name="T7" fmla="*/ 0 h 515"/>
              <a:gd name="T8" fmla="*/ 124 w 196"/>
              <a:gd name="T9" fmla="*/ 320 h 515"/>
              <a:gd name="T10" fmla="*/ 78 w 196"/>
              <a:gd name="T11" fmla="*/ 279 h 515"/>
              <a:gd name="T12" fmla="*/ 0 w 196"/>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6" h="515">
                <a:moveTo>
                  <a:pt x="0" y="514"/>
                </a:moveTo>
                <a:lnTo>
                  <a:pt x="58" y="226"/>
                </a:lnTo>
                <a:lnTo>
                  <a:pt x="103" y="256"/>
                </a:lnTo>
                <a:lnTo>
                  <a:pt x="195" y="0"/>
                </a:lnTo>
                <a:lnTo>
                  <a:pt x="124" y="320"/>
                </a:lnTo>
                <a:lnTo>
                  <a:pt x="78" y="279"/>
                </a:lnTo>
                <a:lnTo>
                  <a:pt x="0" y="514"/>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1200" b="1"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431" y="4070214"/>
            <a:ext cx="2233529" cy="18326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8530746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众所周知，</a:t>
            </a:r>
            <a:r>
              <a:rPr lang="en-US" altLang="zh-CN" dirty="0"/>
              <a:t>CKD</a:t>
            </a:r>
            <a:r>
              <a:rPr lang="zh-CN" altLang="en-US" dirty="0" smtClean="0"/>
              <a:t>患者发展到终末期，</a:t>
            </a:r>
            <a:r>
              <a:rPr lang="en-US" altLang="zh-CN" dirty="0" smtClean="0"/>
              <a:t/>
            </a:r>
            <a:br>
              <a:rPr lang="en-US" altLang="zh-CN" dirty="0" smtClean="0"/>
            </a:br>
            <a:r>
              <a:rPr lang="zh-CN" altLang="en-US" dirty="0" smtClean="0"/>
              <a:t>死亡的主要原因为</a:t>
            </a:r>
            <a:r>
              <a:rPr lang="zh-CN" altLang="en-US" dirty="0" smtClean="0">
                <a:solidFill>
                  <a:srgbClr val="FFFF00"/>
                </a:solidFill>
              </a:rPr>
              <a:t>心脑血管事件</a:t>
            </a:r>
            <a:endParaRPr lang="zh-CN" altLang="en-US" dirty="0"/>
          </a:p>
        </p:txBody>
      </p:sp>
      <p:grpSp>
        <p:nvGrpSpPr>
          <p:cNvPr id="31" name="组合 30"/>
          <p:cNvGrpSpPr/>
          <p:nvPr/>
        </p:nvGrpSpPr>
        <p:grpSpPr>
          <a:xfrm>
            <a:off x="681285" y="4351593"/>
            <a:ext cx="6484077" cy="1811053"/>
            <a:chOff x="1830116" y="1484784"/>
            <a:chExt cx="6919080" cy="1811053"/>
          </a:xfrm>
        </p:grpSpPr>
        <p:sp>
          <p:nvSpPr>
            <p:cNvPr id="32" name="AutoShape 6"/>
            <p:cNvSpPr>
              <a:spLocks noChangeArrowheads="1"/>
            </p:cNvSpPr>
            <p:nvPr/>
          </p:nvSpPr>
          <p:spPr bwMode="gray">
            <a:xfrm>
              <a:off x="1830116" y="1706768"/>
              <a:ext cx="6919080" cy="1589069"/>
            </a:xfrm>
            <a:prstGeom prst="roundRect">
              <a:avLst>
                <a:gd name="adj" fmla="val 11921"/>
              </a:avLst>
            </a:prstGeom>
            <a:solidFill>
              <a:schemeClr val="accent6">
                <a:lumMod val="40000"/>
                <a:lumOff val="60000"/>
              </a:schemeClr>
            </a:solidFill>
            <a:ln w="25400">
              <a:solidFill>
                <a:srgbClr val="FFFFFF"/>
              </a:solidFill>
              <a:round/>
              <a:headEnd/>
              <a:tailEnd/>
            </a:ln>
            <a:effectLst>
              <a:glow rad="228600">
                <a:schemeClr val="accent2">
                  <a:satMod val="175000"/>
                  <a:alpha val="40000"/>
                </a:schemeClr>
              </a:glow>
              <a:outerShdw dist="53882" dir="2700000" algn="ctr" rotWithShape="0">
                <a:srgbClr val="000000">
                  <a:alpha val="50000"/>
                </a:srgbClr>
              </a:outerShdw>
            </a:effectLst>
          </p:spPr>
          <p:txBody>
            <a:bodyPr wrap="none" anchor="ctr"/>
            <a:lstStyle/>
            <a:p>
              <a:endParaRPr lang="zh-CN" altLang="en-US">
                <a:effectLst>
                  <a:outerShdw blurRad="38100" dist="38100" dir="2700000" algn="tl">
                    <a:srgbClr val="000000">
                      <a:alpha val="43137"/>
                    </a:srgbClr>
                  </a:outerShdw>
                </a:effectLst>
              </a:endParaRPr>
            </a:p>
          </p:txBody>
        </p:sp>
        <p:sp>
          <p:nvSpPr>
            <p:cNvPr id="33" name="圆角矩形 32"/>
            <p:cNvSpPr/>
            <p:nvPr/>
          </p:nvSpPr>
          <p:spPr>
            <a:xfrm>
              <a:off x="1830116" y="1484784"/>
              <a:ext cx="1997810" cy="504056"/>
            </a:xfrm>
            <a:prstGeom prst="roundRect">
              <a:avLst/>
            </a:prstGeom>
            <a:solidFill>
              <a:srgbClr val="1A4C6C"/>
            </a:solidFill>
            <a:ln w="25400" cap="flat" cmpd="sng" algn="ctr">
              <a:noFill/>
              <a:prstDash val="solid"/>
            </a:ln>
            <a:effectLst>
              <a:outerShdw blurRad="50800" dist="38100" dir="2700000" algn="tl" rotWithShape="0">
                <a:prstClr val="black">
                  <a:alpha val="40000"/>
                </a:prstClr>
              </a:outerShdw>
            </a:effectLst>
          </p:spPr>
          <p:txBody>
            <a:bodyPr anchor="ctr">
              <a:sp3d/>
            </a:bodyPr>
            <a:lstStyle/>
            <a:p>
              <a:pPr lvl="0" algn="ctr"/>
              <a:r>
                <a:rPr lang="zh-CN" altLang="en-US" sz="2000" b="1" dirty="0">
                  <a:solidFill>
                    <a:schemeClr val="bg1"/>
                  </a:solidFill>
                  <a:latin typeface="+mj-ea"/>
                </a:rPr>
                <a:t>心血管</a:t>
              </a:r>
              <a:endParaRPr lang="en-US" altLang="zh-CN" sz="2000" b="1" dirty="0">
                <a:solidFill>
                  <a:schemeClr val="bg1"/>
                </a:solidFill>
                <a:latin typeface="+mj-ea"/>
              </a:endParaRPr>
            </a:p>
          </p:txBody>
        </p:sp>
        <p:sp>
          <p:nvSpPr>
            <p:cNvPr id="34" name="Oval 74"/>
            <p:cNvSpPr>
              <a:spLocks noChangeArrowheads="1"/>
            </p:cNvSpPr>
            <p:nvPr/>
          </p:nvSpPr>
          <p:spPr bwMode="gray">
            <a:xfrm>
              <a:off x="2014558" y="2203181"/>
              <a:ext cx="223574" cy="210464"/>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pPr algn="ctr"/>
              <a:endParaRPr lang="zh-CN" altLang="en-US">
                <a:latin typeface="Verdana" pitchFamily="34" charset="0"/>
                <a:ea typeface="微软雅黑" pitchFamily="34" charset="-122"/>
              </a:endParaRPr>
            </a:p>
          </p:txBody>
        </p:sp>
      </p:grpSp>
      <p:sp>
        <p:nvSpPr>
          <p:cNvPr id="35" name="TextBox 14"/>
          <p:cNvSpPr txBox="1"/>
          <p:nvPr/>
        </p:nvSpPr>
        <p:spPr>
          <a:xfrm>
            <a:off x="1063649" y="4917871"/>
            <a:ext cx="6113145" cy="969496"/>
          </a:xfrm>
          <a:prstGeom prst="rect">
            <a:avLst/>
          </a:prstGeom>
          <a:noFill/>
        </p:spPr>
        <p:txBody>
          <a:bodyPr wrap="square" rtlCol="0">
            <a:spAutoFit/>
          </a:bodyPr>
          <a:lstStyle/>
          <a:p>
            <a:pPr>
              <a:lnSpc>
                <a:spcPct val="150000"/>
              </a:lnSpc>
            </a:pPr>
            <a:r>
              <a:rPr lang="zh-CN" altLang="en-US" dirty="0" smtClean="0"/>
              <a:t>肾</a:t>
            </a:r>
            <a:r>
              <a:rPr lang="zh-CN" altLang="en-US" dirty="0"/>
              <a:t>功能越差，心血管病就越多越严重，心血管病变引起的死亡已成为慢性肾功能衰竭</a:t>
            </a:r>
            <a:r>
              <a:rPr lang="zh-CN" altLang="en-US" dirty="0" smtClean="0"/>
              <a:t>尿毒症的</a:t>
            </a:r>
            <a:r>
              <a:rPr lang="zh-CN" altLang="en-US" sz="2000" b="1" dirty="0">
                <a:solidFill>
                  <a:srgbClr val="FF0000"/>
                </a:solidFill>
              </a:rPr>
              <a:t>最常见</a:t>
            </a:r>
            <a:r>
              <a:rPr lang="zh-CN" altLang="en-US" dirty="0"/>
              <a:t>死因</a:t>
            </a:r>
            <a:endParaRPr lang="en-US" altLang="zh-CN" dirty="0"/>
          </a:p>
        </p:txBody>
      </p:sp>
      <p:pic>
        <p:nvPicPr>
          <p:cNvPr id="36" name="Picture 303"/>
          <p:cNvPicPr>
            <a:picLocks noChangeAspect="1" noChangeArrowheads="1"/>
          </p:cNvPicPr>
          <p:nvPr/>
        </p:nvPicPr>
        <p:blipFill>
          <a:blip r:embed="rId2" cstate="print"/>
          <a:stretch>
            <a:fillRect/>
          </a:stretch>
        </p:blipFill>
        <p:spPr bwMode="auto">
          <a:xfrm>
            <a:off x="6804248" y="4221088"/>
            <a:ext cx="720080" cy="863915"/>
          </a:xfrm>
          <a:prstGeom prst="rect">
            <a:avLst/>
          </a:prstGeom>
          <a:noFill/>
          <a:ln w="9525">
            <a:noFill/>
            <a:miter lim="800000"/>
            <a:headEnd/>
            <a:tailEnd/>
          </a:ln>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31" y="1252113"/>
            <a:ext cx="1939626" cy="28249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252113"/>
            <a:ext cx="5537262" cy="282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19872" y="1628800"/>
            <a:ext cx="4606834" cy="2320828"/>
          </a:xfrm>
          <a:prstGeom prst="rect">
            <a:avLst/>
          </a:prstGeom>
          <a:noFill/>
        </p:spPr>
        <p:txBody>
          <a:bodyPr wrap="square" rtlCol="0">
            <a:spAutoFit/>
          </a:bodyPr>
          <a:lstStyle/>
          <a:p>
            <a:pPr>
              <a:lnSpc>
                <a:spcPct val="150000"/>
              </a:lnSpc>
            </a:pPr>
            <a:r>
              <a:rPr lang="zh-CN" altLang="en-US" sz="2000" b="1" dirty="0">
                <a:solidFill>
                  <a:schemeClr val="bg1"/>
                </a:solidFill>
              </a:rPr>
              <a:t>一</a:t>
            </a:r>
            <a:r>
              <a:rPr lang="zh-CN" altLang="en-US" sz="2000" b="1" dirty="0" smtClean="0">
                <a:solidFill>
                  <a:schemeClr val="bg1"/>
                </a:solidFill>
              </a:rPr>
              <a:t>项调查显示，在血液透析患者中，</a:t>
            </a:r>
            <a:endParaRPr lang="en-US" altLang="zh-CN" sz="2000" b="1" dirty="0" smtClean="0">
              <a:solidFill>
                <a:schemeClr val="bg1"/>
              </a:solidFill>
            </a:endParaRPr>
          </a:p>
          <a:p>
            <a:pPr>
              <a:lnSpc>
                <a:spcPct val="150000"/>
              </a:lnSpc>
            </a:pPr>
            <a:r>
              <a:rPr lang="zh-CN" altLang="en-US" sz="2400" b="1" dirty="0" smtClean="0">
                <a:solidFill>
                  <a:srgbClr val="FFFF00"/>
                </a:solidFill>
              </a:rPr>
              <a:t>因心血管事件死亡的患者达</a:t>
            </a:r>
            <a:r>
              <a:rPr lang="en-US" altLang="zh-CN" sz="2800" b="1" dirty="0" smtClean="0">
                <a:solidFill>
                  <a:srgbClr val="FFFF00"/>
                </a:solidFill>
              </a:rPr>
              <a:t>43%</a:t>
            </a:r>
            <a:r>
              <a:rPr lang="zh-CN" altLang="en-US" sz="2000" b="1" dirty="0" smtClean="0">
                <a:solidFill>
                  <a:schemeClr val="bg1"/>
                </a:solidFill>
              </a:rPr>
              <a:t>，</a:t>
            </a:r>
            <a:r>
              <a:rPr lang="zh-CN" altLang="en-US" sz="2400" b="1" dirty="0" smtClean="0">
                <a:solidFill>
                  <a:srgbClr val="FFFF00"/>
                </a:solidFill>
              </a:rPr>
              <a:t>因脑血管事件死亡的患者达</a:t>
            </a:r>
            <a:r>
              <a:rPr lang="en-US" altLang="zh-CN" sz="2800" b="1" dirty="0" smtClean="0">
                <a:solidFill>
                  <a:srgbClr val="FFFF00"/>
                </a:solidFill>
              </a:rPr>
              <a:t>26%</a:t>
            </a:r>
            <a:endParaRPr lang="zh-CN" altLang="en-US" sz="2000" b="1" dirty="0">
              <a:solidFill>
                <a:srgbClr val="FFFF00"/>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高血脂是公认的造成动脉粥样硬化性心血管疾病的</a:t>
            </a:r>
            <a:r>
              <a:rPr lang="en-US" altLang="zh-CN" dirty="0" smtClean="0"/>
              <a:t/>
            </a:r>
            <a:br>
              <a:rPr lang="en-US" altLang="zh-CN" dirty="0" smtClean="0"/>
            </a:br>
            <a:r>
              <a:rPr lang="zh-CN" altLang="en-US" dirty="0" smtClean="0">
                <a:solidFill>
                  <a:srgbClr val="FFFF00"/>
                </a:solidFill>
              </a:rPr>
              <a:t>重要危险因素</a:t>
            </a:r>
            <a:endParaRPr lang="zh-CN" altLang="en-US" dirty="0">
              <a:solidFill>
                <a:srgbClr val="FFFF00"/>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671" y="2377793"/>
            <a:ext cx="1348608" cy="862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2" y="3708479"/>
            <a:ext cx="1348608" cy="71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10"/>
          <p:cNvSpPr>
            <a:spLocks noChangeArrowheads="1"/>
          </p:cNvSpPr>
          <p:nvPr/>
        </p:nvSpPr>
        <p:spPr bwMode="gray">
          <a:xfrm>
            <a:off x="4744290" y="1494921"/>
            <a:ext cx="4032448" cy="2317307"/>
          </a:xfrm>
          <a:prstGeom prst="roundRect">
            <a:avLst>
              <a:gd name="adj" fmla="val 11921"/>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25400">
            <a:solidFill>
              <a:srgbClr val="FFFFFF"/>
            </a:solidFill>
            <a:round/>
            <a:headEnd/>
            <a:tailEnd/>
          </a:ln>
          <a:effectLst>
            <a:glow rad="228600">
              <a:schemeClr val="accent2">
                <a:satMod val="175000"/>
                <a:alpha val="40000"/>
              </a:schemeClr>
            </a:glow>
            <a:outerShdw dist="53882" dir="2700000" algn="ctr" rotWithShape="0">
              <a:srgbClr val="000000">
                <a:alpha val="50000"/>
              </a:srgbClr>
            </a:outerShdw>
          </a:effectLst>
        </p:spPr>
        <p:txBody>
          <a:bodyPr wrap="none" anchor="ctr"/>
          <a:lstStyle/>
          <a:p>
            <a:endParaRPr lang="zh-CN" altLang="en-US"/>
          </a:p>
        </p:txBody>
      </p:sp>
      <p:sp>
        <p:nvSpPr>
          <p:cNvPr id="18" name="TextBox 17"/>
          <p:cNvSpPr txBox="1"/>
          <p:nvPr/>
        </p:nvSpPr>
        <p:spPr>
          <a:xfrm>
            <a:off x="4767030" y="1631357"/>
            <a:ext cx="3944980" cy="2077492"/>
          </a:xfrm>
          <a:prstGeom prst="rect">
            <a:avLst/>
          </a:prstGeom>
          <a:noFill/>
        </p:spPr>
        <p:txBody>
          <a:bodyPr wrap="square" rtlCol="0">
            <a:spAutoFit/>
          </a:bodyPr>
          <a:lstStyle/>
          <a:p>
            <a:pPr>
              <a:lnSpc>
                <a:spcPct val="150000"/>
              </a:lnSpc>
              <a:buFont typeface="Wingdings" pitchFamily="2" charset="2"/>
              <a:buChar char="Ø"/>
            </a:pPr>
            <a:r>
              <a:rPr lang="zh-CN" altLang="en-US" dirty="0" smtClean="0"/>
              <a:t>心血管事件在</a:t>
            </a:r>
            <a:r>
              <a:rPr lang="en-US" altLang="zh-CN" dirty="0" smtClean="0"/>
              <a:t>CKD</a:t>
            </a:r>
            <a:r>
              <a:rPr lang="zh-CN" altLang="en-US" dirty="0" smtClean="0"/>
              <a:t>患者中的发病率明显高，是</a:t>
            </a:r>
            <a:r>
              <a:rPr lang="en-US" altLang="zh-CN" dirty="0" smtClean="0"/>
              <a:t>CKD</a:t>
            </a:r>
            <a:r>
              <a:rPr lang="zh-CN" altLang="en-US" dirty="0" smtClean="0"/>
              <a:t>患者的主要死亡原因</a:t>
            </a:r>
            <a:endParaRPr lang="en-US" altLang="zh-CN" dirty="0" smtClean="0"/>
          </a:p>
          <a:p>
            <a:pPr>
              <a:lnSpc>
                <a:spcPct val="150000"/>
              </a:lnSpc>
              <a:buFont typeface="Wingdings" pitchFamily="2" charset="2"/>
              <a:buChar char="Ø"/>
            </a:pPr>
            <a:r>
              <a:rPr lang="zh-CN" altLang="en-US" dirty="0" smtClean="0"/>
              <a:t>高血脂是公认的造成动脉粥样硬化的</a:t>
            </a:r>
            <a:r>
              <a:rPr lang="zh-CN" altLang="en-US" sz="2000" b="1" dirty="0" smtClean="0">
                <a:solidFill>
                  <a:srgbClr val="FF0000"/>
                </a:solidFill>
              </a:rPr>
              <a:t>第一大危险因子</a:t>
            </a:r>
            <a:endParaRPr lang="en-US" altLang="zh-CN" sz="2000" b="1" dirty="0" smtClean="0">
              <a:solidFill>
                <a:srgbClr val="FF0000"/>
              </a:solidFill>
            </a:endParaRPr>
          </a:p>
          <a:p>
            <a:endParaRPr lang="en-US" altLang="zh-CN" dirty="0" smtClean="0"/>
          </a:p>
        </p:txBody>
      </p:sp>
      <p:pic>
        <p:nvPicPr>
          <p:cNvPr id="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274" y="4065082"/>
            <a:ext cx="2195736" cy="2089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图片库\20140206142658-101150416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458" y="4538016"/>
            <a:ext cx="2554329" cy="14777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0120" y="4783335"/>
            <a:ext cx="2072470" cy="11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0"/>
          <p:cNvSpPr>
            <a:spLocks/>
          </p:cNvSpPr>
          <p:nvPr/>
        </p:nvSpPr>
        <p:spPr bwMode="auto">
          <a:xfrm rot="5400000">
            <a:off x="2531227" y="4524832"/>
            <a:ext cx="466258" cy="368324"/>
          </a:xfrm>
          <a:custGeom>
            <a:avLst/>
            <a:gdLst>
              <a:gd name="T0" fmla="*/ 490 w 945"/>
              <a:gd name="T1" fmla="*/ 0 h 836"/>
              <a:gd name="T2" fmla="*/ 490 w 945"/>
              <a:gd name="T3" fmla="*/ 75 h 836"/>
              <a:gd name="T4" fmla="*/ 0 w 945"/>
              <a:gd name="T5" fmla="*/ 75 h 836"/>
              <a:gd name="T6" fmla="*/ 0 w 945"/>
              <a:gd name="T7" fmla="*/ 760 h 836"/>
              <a:gd name="T8" fmla="*/ 490 w 945"/>
              <a:gd name="T9" fmla="*/ 760 h 836"/>
              <a:gd name="T10" fmla="*/ 490 w 945"/>
              <a:gd name="T11" fmla="*/ 835 h 836"/>
              <a:gd name="T12" fmla="*/ 944 w 945"/>
              <a:gd name="T13" fmla="*/ 418 h 836"/>
              <a:gd name="T14" fmla="*/ 490 w 945"/>
              <a:gd name="T15" fmla="*/ 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836">
                <a:moveTo>
                  <a:pt x="490" y="0"/>
                </a:moveTo>
                <a:lnTo>
                  <a:pt x="490" y="75"/>
                </a:lnTo>
                <a:lnTo>
                  <a:pt x="0" y="75"/>
                </a:lnTo>
                <a:lnTo>
                  <a:pt x="0" y="760"/>
                </a:lnTo>
                <a:lnTo>
                  <a:pt x="490" y="760"/>
                </a:lnTo>
                <a:lnTo>
                  <a:pt x="490" y="835"/>
                </a:lnTo>
                <a:lnTo>
                  <a:pt x="944" y="418"/>
                </a:lnTo>
                <a:lnTo>
                  <a:pt x="490" y="0"/>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zh-CN" sz="12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20" name="Freeform 10"/>
          <p:cNvSpPr>
            <a:spLocks/>
          </p:cNvSpPr>
          <p:nvPr/>
        </p:nvSpPr>
        <p:spPr bwMode="auto">
          <a:xfrm rot="5400000">
            <a:off x="2532829" y="3289091"/>
            <a:ext cx="466258" cy="368324"/>
          </a:xfrm>
          <a:custGeom>
            <a:avLst/>
            <a:gdLst>
              <a:gd name="T0" fmla="*/ 490 w 945"/>
              <a:gd name="T1" fmla="*/ 0 h 836"/>
              <a:gd name="T2" fmla="*/ 490 w 945"/>
              <a:gd name="T3" fmla="*/ 75 h 836"/>
              <a:gd name="T4" fmla="*/ 0 w 945"/>
              <a:gd name="T5" fmla="*/ 75 h 836"/>
              <a:gd name="T6" fmla="*/ 0 w 945"/>
              <a:gd name="T7" fmla="*/ 760 h 836"/>
              <a:gd name="T8" fmla="*/ 490 w 945"/>
              <a:gd name="T9" fmla="*/ 760 h 836"/>
              <a:gd name="T10" fmla="*/ 490 w 945"/>
              <a:gd name="T11" fmla="*/ 835 h 836"/>
              <a:gd name="T12" fmla="*/ 944 w 945"/>
              <a:gd name="T13" fmla="*/ 418 h 836"/>
              <a:gd name="T14" fmla="*/ 490 w 945"/>
              <a:gd name="T15" fmla="*/ 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836">
                <a:moveTo>
                  <a:pt x="490" y="0"/>
                </a:moveTo>
                <a:lnTo>
                  <a:pt x="490" y="75"/>
                </a:lnTo>
                <a:lnTo>
                  <a:pt x="0" y="75"/>
                </a:lnTo>
                <a:lnTo>
                  <a:pt x="0" y="760"/>
                </a:lnTo>
                <a:lnTo>
                  <a:pt x="490" y="760"/>
                </a:lnTo>
                <a:lnTo>
                  <a:pt x="490" y="835"/>
                </a:lnTo>
                <a:lnTo>
                  <a:pt x="944" y="418"/>
                </a:lnTo>
                <a:lnTo>
                  <a:pt x="490" y="0"/>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zh-CN" sz="12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21" name="Freeform 10"/>
          <p:cNvSpPr>
            <a:spLocks/>
          </p:cNvSpPr>
          <p:nvPr/>
        </p:nvSpPr>
        <p:spPr bwMode="auto">
          <a:xfrm rot="5400000">
            <a:off x="2531227" y="2009120"/>
            <a:ext cx="466258" cy="368324"/>
          </a:xfrm>
          <a:custGeom>
            <a:avLst/>
            <a:gdLst>
              <a:gd name="T0" fmla="*/ 490 w 945"/>
              <a:gd name="T1" fmla="*/ 0 h 836"/>
              <a:gd name="T2" fmla="*/ 490 w 945"/>
              <a:gd name="T3" fmla="*/ 75 h 836"/>
              <a:gd name="T4" fmla="*/ 0 w 945"/>
              <a:gd name="T5" fmla="*/ 75 h 836"/>
              <a:gd name="T6" fmla="*/ 0 w 945"/>
              <a:gd name="T7" fmla="*/ 760 h 836"/>
              <a:gd name="T8" fmla="*/ 490 w 945"/>
              <a:gd name="T9" fmla="*/ 760 h 836"/>
              <a:gd name="T10" fmla="*/ 490 w 945"/>
              <a:gd name="T11" fmla="*/ 835 h 836"/>
              <a:gd name="T12" fmla="*/ 944 w 945"/>
              <a:gd name="T13" fmla="*/ 418 h 836"/>
              <a:gd name="T14" fmla="*/ 490 w 945"/>
              <a:gd name="T15" fmla="*/ 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836">
                <a:moveTo>
                  <a:pt x="490" y="0"/>
                </a:moveTo>
                <a:lnTo>
                  <a:pt x="490" y="75"/>
                </a:lnTo>
                <a:lnTo>
                  <a:pt x="0" y="75"/>
                </a:lnTo>
                <a:lnTo>
                  <a:pt x="0" y="760"/>
                </a:lnTo>
                <a:lnTo>
                  <a:pt x="490" y="760"/>
                </a:lnTo>
                <a:lnTo>
                  <a:pt x="490" y="835"/>
                </a:lnTo>
                <a:lnTo>
                  <a:pt x="944" y="418"/>
                </a:lnTo>
                <a:lnTo>
                  <a:pt x="490" y="0"/>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zh-CN" sz="12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22" name="TextBox 21"/>
          <p:cNvSpPr txBox="1"/>
          <p:nvPr/>
        </p:nvSpPr>
        <p:spPr>
          <a:xfrm>
            <a:off x="64687" y="2478188"/>
            <a:ext cx="2037984" cy="369332"/>
          </a:xfrm>
          <a:prstGeom prst="rect">
            <a:avLst/>
          </a:prstGeom>
          <a:noFill/>
        </p:spPr>
        <p:txBody>
          <a:bodyPr wrap="square" rtlCol="0">
            <a:spAutoFit/>
          </a:bodyPr>
          <a:lstStyle/>
          <a:p>
            <a:r>
              <a:rPr lang="zh-CN" altLang="en-US" dirty="0"/>
              <a:t>粥</a:t>
            </a:r>
            <a:r>
              <a:rPr lang="zh-CN" altLang="en-US" dirty="0" smtClean="0"/>
              <a:t>样硬化斑块形成</a:t>
            </a:r>
            <a:endParaRPr lang="zh-CN" altLang="en-US" dirty="0"/>
          </a:p>
        </p:txBody>
      </p:sp>
      <p:sp>
        <p:nvSpPr>
          <p:cNvPr id="23" name="TextBox 22"/>
          <p:cNvSpPr txBox="1"/>
          <p:nvPr/>
        </p:nvSpPr>
        <p:spPr>
          <a:xfrm>
            <a:off x="64687" y="3772694"/>
            <a:ext cx="2282254" cy="923330"/>
          </a:xfrm>
          <a:prstGeom prst="rect">
            <a:avLst/>
          </a:prstGeom>
          <a:noFill/>
        </p:spPr>
        <p:txBody>
          <a:bodyPr wrap="square" rtlCol="0">
            <a:spAutoFit/>
          </a:bodyPr>
          <a:lstStyle/>
          <a:p>
            <a:pPr>
              <a:lnSpc>
                <a:spcPct val="150000"/>
              </a:lnSpc>
            </a:pPr>
            <a:r>
              <a:rPr lang="zh-CN" altLang="en-US" dirty="0" smtClean="0"/>
              <a:t>斑块破裂形成血栓，</a:t>
            </a:r>
            <a:endParaRPr lang="en-US" altLang="zh-CN" dirty="0" smtClean="0"/>
          </a:p>
          <a:p>
            <a:pPr>
              <a:lnSpc>
                <a:spcPct val="150000"/>
              </a:lnSpc>
            </a:pPr>
            <a:r>
              <a:rPr lang="zh-CN" altLang="en-US" dirty="0" smtClean="0"/>
              <a:t>阻塞血管</a:t>
            </a:r>
            <a:endParaRPr lang="zh-CN" altLang="en-US" dirty="0"/>
          </a:p>
        </p:txBody>
      </p:sp>
      <p:sp>
        <p:nvSpPr>
          <p:cNvPr id="24" name="TextBox 23"/>
          <p:cNvSpPr txBox="1"/>
          <p:nvPr/>
        </p:nvSpPr>
        <p:spPr>
          <a:xfrm>
            <a:off x="1587274" y="6019943"/>
            <a:ext cx="1220052" cy="400110"/>
          </a:xfrm>
          <a:prstGeom prst="rect">
            <a:avLst/>
          </a:prstGeom>
          <a:noFill/>
        </p:spPr>
        <p:txBody>
          <a:bodyPr wrap="square" rtlCol="0">
            <a:spAutoFit/>
          </a:bodyPr>
          <a:lstStyle/>
          <a:p>
            <a:r>
              <a:rPr lang="zh-CN" altLang="en-US" sz="2000" b="1" dirty="0" smtClean="0">
                <a:solidFill>
                  <a:srgbClr val="C00000"/>
                </a:solidFill>
              </a:rPr>
              <a:t>心绞痛</a:t>
            </a:r>
            <a:endParaRPr lang="en-US" altLang="zh-CN" sz="2000" b="1" dirty="0" smtClean="0">
              <a:solidFill>
                <a:srgbClr val="C00000"/>
              </a:solidFill>
            </a:endParaRPr>
          </a:p>
        </p:txBody>
      </p:sp>
      <p:sp>
        <p:nvSpPr>
          <p:cNvPr id="26" name="TextBox 25"/>
          <p:cNvSpPr txBox="1"/>
          <p:nvPr/>
        </p:nvSpPr>
        <p:spPr>
          <a:xfrm>
            <a:off x="3546978" y="6019943"/>
            <a:ext cx="1220052" cy="400110"/>
          </a:xfrm>
          <a:prstGeom prst="rect">
            <a:avLst/>
          </a:prstGeom>
          <a:noFill/>
        </p:spPr>
        <p:txBody>
          <a:bodyPr wrap="square" rtlCol="0">
            <a:spAutoFit/>
          </a:bodyPr>
          <a:lstStyle/>
          <a:p>
            <a:r>
              <a:rPr lang="zh-CN" altLang="en-US" sz="2000" b="1">
                <a:solidFill>
                  <a:srgbClr val="C00000"/>
                </a:solidFill>
              </a:rPr>
              <a:t>脑卒中</a:t>
            </a:r>
            <a:endParaRPr lang="en-US" altLang="zh-CN" sz="2000" b="1" dirty="0" smtClean="0">
              <a:solidFill>
                <a:srgbClr val="C00000"/>
              </a:solidFill>
            </a:endParaRPr>
          </a:p>
        </p:txBody>
      </p:sp>
      <p:sp>
        <p:nvSpPr>
          <p:cNvPr id="27" name="AutoShape 10"/>
          <p:cNvSpPr>
            <a:spLocks noChangeArrowheads="1"/>
          </p:cNvSpPr>
          <p:nvPr/>
        </p:nvSpPr>
        <p:spPr bwMode="gray">
          <a:xfrm>
            <a:off x="2158544" y="1304316"/>
            <a:ext cx="1236863" cy="423381"/>
          </a:xfrm>
          <a:prstGeom prst="roundRect">
            <a:avLst>
              <a:gd name="adj" fmla="val 11921"/>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25400">
            <a:solidFill>
              <a:srgbClr val="FFFFFF"/>
            </a:solidFill>
            <a:round/>
            <a:headEnd/>
            <a:tailEnd/>
          </a:ln>
          <a:effectLst>
            <a:glow rad="228600">
              <a:schemeClr val="accent2">
                <a:satMod val="175000"/>
                <a:alpha val="40000"/>
              </a:schemeClr>
            </a:glow>
            <a:outerShdw dist="53882" dir="2700000" algn="ctr" rotWithShape="0">
              <a:srgbClr val="000000">
                <a:alpha val="50000"/>
              </a:srgbClr>
            </a:outerShdw>
          </a:effectLst>
        </p:spPr>
        <p:txBody>
          <a:bodyPr wrap="none" anchor="ctr"/>
          <a:lstStyle/>
          <a:p>
            <a:endParaRPr lang="zh-CN" altLang="en-US"/>
          </a:p>
        </p:txBody>
      </p:sp>
      <p:sp>
        <p:nvSpPr>
          <p:cNvPr id="28" name="TextBox 27"/>
          <p:cNvSpPr txBox="1"/>
          <p:nvPr/>
        </p:nvSpPr>
        <p:spPr>
          <a:xfrm>
            <a:off x="2346941" y="1346729"/>
            <a:ext cx="1048466" cy="369332"/>
          </a:xfrm>
          <a:prstGeom prst="rect">
            <a:avLst/>
          </a:prstGeom>
          <a:noFill/>
        </p:spPr>
        <p:txBody>
          <a:bodyPr wrap="square" rtlCol="0">
            <a:spAutoFit/>
          </a:bodyPr>
          <a:lstStyle/>
          <a:p>
            <a:r>
              <a:rPr lang="en-US" altLang="zh-CN" b="1" dirty="0" smtClean="0"/>
              <a:t>LDL-C</a:t>
            </a:r>
            <a:endParaRPr lang="zh-CN" altLang="en-US" b="1" dirty="0"/>
          </a:p>
        </p:txBody>
      </p:sp>
    </p:spTree>
    <p:extLst>
      <p:ext uri="{BB962C8B-B14F-4D97-AF65-F5344CB8AC3E}">
        <p14:creationId xmlns:p14="http://schemas.microsoft.com/office/powerpoint/2010/main" val="63867387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9" name="Picture 3" descr="C:\Users\Administrator\Desktop\图片库\1259781757_oAdOJP.jpg"/>
          <p:cNvPicPr>
            <a:picLocks noChangeAspect="1" noChangeArrowheads="1"/>
          </p:cNvPicPr>
          <p:nvPr/>
        </p:nvPicPr>
        <p:blipFill>
          <a:blip r:embed="rId2" cstate="print"/>
          <a:srcRect/>
          <a:stretch>
            <a:fillRect/>
          </a:stretch>
        </p:blipFill>
        <p:spPr bwMode="auto">
          <a:xfrm>
            <a:off x="611560" y="2276872"/>
            <a:ext cx="4464496" cy="4061452"/>
          </a:xfrm>
          <a:prstGeom prst="rect">
            <a:avLst/>
          </a:prstGeom>
          <a:noFill/>
        </p:spPr>
      </p:pic>
      <p:sp>
        <p:nvSpPr>
          <p:cNvPr id="9" name="云形标注 8"/>
          <p:cNvSpPr/>
          <p:nvPr/>
        </p:nvSpPr>
        <p:spPr>
          <a:xfrm>
            <a:off x="4788024" y="1268760"/>
            <a:ext cx="4464496" cy="2160240"/>
          </a:xfrm>
          <a:prstGeom prst="cloudCallout">
            <a:avLst>
              <a:gd name="adj1" fmla="val -47222"/>
              <a:gd name="adj2" fmla="val 66872"/>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169562" y="1633299"/>
            <a:ext cx="3722918" cy="1292662"/>
          </a:xfrm>
          <a:prstGeom prst="rect">
            <a:avLst/>
          </a:prstGeom>
          <a:noFill/>
        </p:spPr>
        <p:txBody>
          <a:bodyPr wrap="square" rtlCol="0">
            <a:spAutoFit/>
          </a:bodyPr>
          <a:lstStyle/>
          <a:p>
            <a:pPr>
              <a:lnSpc>
                <a:spcPct val="130000"/>
              </a:lnSpc>
            </a:pPr>
            <a:r>
              <a:rPr lang="zh-CN" altLang="en-US" dirty="0" smtClean="0"/>
              <a:t>如果不把</a:t>
            </a:r>
            <a:r>
              <a:rPr lang="zh-CN" altLang="en-US" dirty="0"/>
              <a:t>血脂</a:t>
            </a:r>
            <a:r>
              <a:rPr lang="zh-CN" altLang="en-US" dirty="0" smtClean="0"/>
              <a:t>降下来，可能会</a:t>
            </a:r>
            <a:r>
              <a:rPr lang="zh-CN" altLang="en-US" sz="2000" b="1" dirty="0" smtClean="0">
                <a:solidFill>
                  <a:srgbClr val="FF0000"/>
                </a:solidFill>
              </a:rPr>
              <a:t>加速血肌酐上升</a:t>
            </a:r>
            <a:r>
              <a:rPr lang="zh-CN" altLang="en-US" dirty="0" smtClean="0"/>
              <a:t>的速度，还会增加患</a:t>
            </a:r>
            <a:r>
              <a:rPr lang="zh-CN" altLang="en-US" sz="2000" b="1" dirty="0" smtClean="0">
                <a:solidFill>
                  <a:srgbClr val="FF0000"/>
                </a:solidFill>
              </a:rPr>
              <a:t>脑卒中、心肌梗死</a:t>
            </a:r>
            <a:r>
              <a:rPr lang="zh-CN" altLang="en-US" dirty="0" smtClean="0"/>
              <a:t>等疾病的风险</a:t>
            </a:r>
            <a:endParaRPr lang="zh-CN" altLang="en-US" dirty="0"/>
          </a:p>
        </p:txBody>
      </p:sp>
    </p:spTree>
    <p:extLst>
      <p:ext uri="{BB962C8B-B14F-4D97-AF65-F5344CB8AC3E}">
        <p14:creationId xmlns:p14="http://schemas.microsoft.com/office/powerpoint/2010/main" val="348981468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humbs.dreamstime.com/z/%EF%BF%BD%EF%BF%BD%EF%BF%BD%EF%BF%BD%EF%BF%BD%EF%BF%BD-%EF%BF%BD%EF%BF%BD%CA%BD%EF%BF%BD%EF%BF%BD%EF%BF%BD%EF%BF%BD-3214805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887"/>
          <a:stretch/>
        </p:blipFill>
        <p:spPr bwMode="auto">
          <a:xfrm>
            <a:off x="186906" y="1492555"/>
            <a:ext cx="2555776" cy="21794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166618" y="2767338"/>
            <a:ext cx="1800200" cy="83099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noProof="0" dirty="0" smtClean="0">
                <a:solidFill>
                  <a:schemeClr val="tx1"/>
                </a:solidFill>
                <a:effectLst>
                  <a:outerShdw dist="38100" dir="5400000" algn="t" rotWithShape="0">
                    <a:srgbClr val="FFFF00">
                      <a:alpha val="43000"/>
                    </a:srgbClr>
                  </a:outerShdw>
                </a:effectLst>
              </a:rPr>
              <a:t>改善</a:t>
            </a:r>
            <a:endParaRPr lang="en-US" altLang="zh-CN" sz="2400" noProof="0" dirty="0" smtClean="0">
              <a:solidFill>
                <a:schemeClr val="tx1"/>
              </a:solidFill>
              <a:effectLst>
                <a:outerShdw dist="38100" dir="5400000" algn="t" rotWithShape="0">
                  <a:srgbClr val="FFFF00">
                    <a:alpha val="43000"/>
                  </a:srgbClr>
                </a:outerShdw>
              </a:effectLst>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noProof="0" dirty="0" smtClean="0">
                <a:solidFill>
                  <a:schemeClr val="tx1"/>
                </a:solidFill>
                <a:effectLst>
                  <a:outerShdw dist="38100" dir="5400000" algn="t" rotWithShape="0">
                    <a:srgbClr val="FFFF00">
                      <a:alpha val="43000"/>
                    </a:srgbClr>
                  </a:outerShdw>
                </a:effectLst>
              </a:rPr>
              <a:t>生活方式</a:t>
            </a:r>
            <a:endParaRPr kumimoji="0" lang="zh-CN" altLang="en-US" sz="2400" b="1" i="0" u="none" strike="noStrike" kern="0" cap="none" spc="0" normalizeH="0" baseline="0" noProof="0" dirty="0">
              <a:ln w="18415" cmpd="sng">
                <a:noFill/>
                <a:prstDash val="solid"/>
              </a:ln>
              <a:solidFill>
                <a:schemeClr val="tx1"/>
              </a:solidFill>
              <a:effectLst>
                <a:outerShdw dist="38100" dir="5400000" algn="t" rotWithShape="0">
                  <a:srgbClr val="FFFF00">
                    <a:alpha val="43000"/>
                  </a:srgbClr>
                </a:outerShdw>
              </a:effectLst>
              <a:uLnTx/>
              <a:uFillTx/>
            </a:endParaRPr>
          </a:p>
        </p:txBody>
      </p:sp>
      <p:sp>
        <p:nvSpPr>
          <p:cNvPr id="24" name="TextBox 23"/>
          <p:cNvSpPr txBox="1"/>
          <p:nvPr/>
        </p:nvSpPr>
        <p:spPr>
          <a:xfrm>
            <a:off x="4932040" y="3717032"/>
            <a:ext cx="4153725" cy="120032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lvl="0">
              <a:lnSpc>
                <a:spcPct val="200000"/>
              </a:lnSpc>
              <a:buFont typeface="Wingdings" pitchFamily="2" charset="2"/>
              <a:buChar char="Ø"/>
              <a:defRPr/>
            </a:pPr>
            <a:r>
              <a:rPr lang="zh-CN" altLang="en-US" sz="1800" kern="0" dirty="0">
                <a:solidFill>
                  <a:schemeClr val="tx1"/>
                </a:solidFill>
                <a:latin typeface="+mn-lt"/>
                <a:ea typeface="+mj-ea"/>
              </a:rPr>
              <a:t>他</a:t>
            </a:r>
            <a:r>
              <a:rPr lang="zh-CN" altLang="en-US" sz="1800" kern="0" dirty="0" smtClean="0">
                <a:solidFill>
                  <a:schemeClr val="tx1"/>
                </a:solidFill>
                <a:latin typeface="+mn-lt"/>
                <a:ea typeface="+mj-ea"/>
              </a:rPr>
              <a:t>汀</a:t>
            </a:r>
            <a:r>
              <a:rPr lang="zh-CN" altLang="en-US" sz="1800" kern="0" dirty="0">
                <a:solidFill>
                  <a:schemeClr val="tx1"/>
                </a:solidFill>
                <a:latin typeface="+mn-lt"/>
                <a:ea typeface="+mj-ea"/>
              </a:rPr>
              <a:t>是</a:t>
            </a:r>
            <a:r>
              <a:rPr lang="zh-CN" altLang="en-US" sz="1800" kern="0" dirty="0" smtClean="0">
                <a:solidFill>
                  <a:schemeClr val="tx1"/>
                </a:solidFill>
                <a:latin typeface="+mn-lt"/>
                <a:ea typeface="+mj-ea"/>
              </a:rPr>
              <a:t>临床上使用最广泛的调脂药物</a:t>
            </a:r>
            <a:endParaRPr lang="en-US" altLang="zh-CN" sz="1800" kern="0" dirty="0" smtClean="0">
              <a:solidFill>
                <a:schemeClr val="tx1"/>
              </a:solidFill>
              <a:latin typeface="+mn-lt"/>
              <a:ea typeface="+mj-ea"/>
            </a:endParaRPr>
          </a:p>
          <a:p>
            <a:pPr lvl="0">
              <a:lnSpc>
                <a:spcPct val="200000"/>
              </a:lnSpc>
              <a:defRPr/>
            </a:pPr>
            <a:r>
              <a:rPr lang="zh-CN" altLang="en-US" sz="1800" kern="0" dirty="0" smtClean="0">
                <a:solidFill>
                  <a:schemeClr val="tx1"/>
                </a:solidFill>
                <a:latin typeface="+mn-lt"/>
                <a:ea typeface="+mj-ea"/>
              </a:rPr>
              <a:t>受到众多指南和医生的推荐</a:t>
            </a:r>
            <a:endParaRPr lang="en-US" altLang="zh-CN" sz="1800" kern="0" dirty="0" smtClean="0">
              <a:solidFill>
                <a:schemeClr val="tx1"/>
              </a:solidFill>
              <a:latin typeface="+mn-lt"/>
              <a:ea typeface="+mj-ea"/>
            </a:endParaRPr>
          </a:p>
        </p:txBody>
      </p:sp>
      <p:sp>
        <p:nvSpPr>
          <p:cNvPr id="28" name="TextBox 27"/>
          <p:cNvSpPr txBox="1"/>
          <p:nvPr/>
        </p:nvSpPr>
        <p:spPr>
          <a:xfrm>
            <a:off x="6984992" y="3083878"/>
            <a:ext cx="1440160"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2400" dirty="0" smtClean="0">
                <a:solidFill>
                  <a:schemeClr val="tx1"/>
                </a:solidFill>
                <a:effectLst>
                  <a:outerShdw dist="38100" dir="5400000" algn="t" rotWithShape="0">
                    <a:srgbClr val="FFFF00">
                      <a:alpha val="43000"/>
                    </a:srgbClr>
                  </a:outerShdw>
                </a:effectLst>
              </a:rPr>
              <a:t>药物治疗</a:t>
            </a:r>
            <a:endParaRPr kumimoji="0" lang="zh-CN" altLang="en-US" sz="2400" b="1" i="0" u="none" strike="noStrike" kern="0" cap="none" spc="0" normalizeH="0" baseline="0" noProof="0" dirty="0">
              <a:ln w="18415" cmpd="sng">
                <a:noFill/>
                <a:prstDash val="solid"/>
              </a:ln>
              <a:solidFill>
                <a:schemeClr val="tx1"/>
              </a:solidFill>
              <a:effectLst>
                <a:outerShdw dist="38100" dir="5400000" algn="t" rotWithShape="0">
                  <a:srgbClr val="FFFF00">
                    <a:alpha val="43000"/>
                  </a:srgbClr>
                </a:outerShdw>
              </a:effectLst>
              <a:uLnTx/>
              <a:uFillTx/>
            </a:endParaRPr>
          </a:p>
        </p:txBody>
      </p:sp>
      <p:sp>
        <p:nvSpPr>
          <p:cNvPr id="29" name="标题 28"/>
          <p:cNvSpPr>
            <a:spLocks noGrp="1"/>
          </p:cNvSpPr>
          <p:nvPr>
            <p:ph type="title"/>
          </p:nvPr>
        </p:nvSpPr>
        <p:spPr/>
        <p:txBody>
          <a:bodyPr/>
          <a:lstStyle/>
          <a:p>
            <a:r>
              <a:rPr lang="zh-CN" altLang="en-US" dirty="0" smtClean="0"/>
              <a:t>肾病患者应如何正确降低血脂水平？</a:t>
            </a:r>
            <a:endParaRPr lang="zh-CN" altLang="en-US" dirty="0"/>
          </a:p>
        </p:txBody>
      </p:sp>
      <p:sp>
        <p:nvSpPr>
          <p:cNvPr id="4" name="TextBox 3"/>
          <p:cNvSpPr txBox="1"/>
          <p:nvPr/>
        </p:nvSpPr>
        <p:spPr>
          <a:xfrm>
            <a:off x="127510" y="3717032"/>
            <a:ext cx="5148064" cy="2988960"/>
          </a:xfrm>
          <a:prstGeom prst="rect">
            <a:avLst/>
          </a:prstGeom>
          <a:noFill/>
        </p:spPr>
        <p:txBody>
          <a:bodyPr wrap="square" rtlCol="0">
            <a:noAutofit/>
          </a:bodyPr>
          <a:lstStyle/>
          <a:p>
            <a:pPr marL="285750" indent="-285750">
              <a:lnSpc>
                <a:spcPct val="150000"/>
              </a:lnSpc>
              <a:buFont typeface="Wingdings" pitchFamily="2" charset="2"/>
              <a:buChar char="Ø"/>
            </a:pPr>
            <a:r>
              <a:rPr lang="zh-CN" altLang="en-US" b="1" dirty="0" smtClean="0">
                <a:ea typeface="+mj-ea"/>
              </a:rPr>
              <a:t>减少饱和脂肪酸和胆固醇的摄入</a:t>
            </a:r>
            <a:endParaRPr lang="en-US" altLang="zh-CN" b="1" dirty="0" smtClean="0">
              <a:ea typeface="+mj-ea"/>
            </a:endParaRPr>
          </a:p>
          <a:p>
            <a:pPr marL="285750" indent="-285750">
              <a:lnSpc>
                <a:spcPct val="150000"/>
              </a:lnSpc>
              <a:buFont typeface="Wingdings" pitchFamily="2" charset="2"/>
              <a:buChar char="Ø"/>
            </a:pPr>
            <a:r>
              <a:rPr lang="zh-CN" altLang="en-US" b="1" dirty="0" smtClean="0">
                <a:ea typeface="+mj-ea"/>
              </a:rPr>
              <a:t>选择植物甾醇、可溶性纤维等</a:t>
            </a:r>
            <a:endParaRPr lang="en-US" altLang="zh-CN" b="1" dirty="0" smtClean="0">
              <a:ea typeface="+mj-ea"/>
            </a:endParaRPr>
          </a:p>
          <a:p>
            <a:pPr marL="285750" indent="-285750">
              <a:lnSpc>
                <a:spcPct val="150000"/>
              </a:lnSpc>
              <a:buFont typeface="Wingdings" pitchFamily="2" charset="2"/>
              <a:buChar char="Ø"/>
            </a:pPr>
            <a:r>
              <a:rPr lang="zh-CN" altLang="en-US" b="1" dirty="0" smtClean="0">
                <a:ea typeface="+mj-ea"/>
              </a:rPr>
              <a:t>减轻体重</a:t>
            </a:r>
            <a:endParaRPr lang="en-US" altLang="zh-CN" b="1" dirty="0" smtClean="0">
              <a:ea typeface="+mj-ea"/>
            </a:endParaRPr>
          </a:p>
          <a:p>
            <a:pPr marL="285750" indent="-285750">
              <a:lnSpc>
                <a:spcPct val="150000"/>
              </a:lnSpc>
              <a:buFont typeface="Wingdings" pitchFamily="2" charset="2"/>
              <a:buChar char="Ø"/>
            </a:pPr>
            <a:r>
              <a:rPr lang="zh-CN" altLang="en-US" b="1" dirty="0" smtClean="0">
                <a:ea typeface="+mj-ea"/>
              </a:rPr>
              <a:t>增加有规律的体育活动</a:t>
            </a:r>
            <a:endParaRPr lang="en-US" altLang="zh-CN" b="1" dirty="0" smtClean="0">
              <a:ea typeface="+mj-ea"/>
            </a:endParaRPr>
          </a:p>
          <a:p>
            <a:pPr marL="285750" indent="-285750">
              <a:lnSpc>
                <a:spcPct val="150000"/>
              </a:lnSpc>
              <a:buFont typeface="Wingdings" pitchFamily="2" charset="2"/>
              <a:buChar char="Ø"/>
            </a:pPr>
            <a:r>
              <a:rPr lang="zh-CN" altLang="en-US" b="1" dirty="0" smtClean="0">
                <a:ea typeface="+mj-ea"/>
              </a:rPr>
              <a:t>戒烟、限盐等</a:t>
            </a:r>
            <a:endParaRPr lang="en-US" altLang="zh-CN" b="1" dirty="0" smtClean="0">
              <a:ea typeface="+mj-ea"/>
            </a:endParaRPr>
          </a:p>
          <a:p>
            <a:pPr marL="285750" indent="-285750">
              <a:buFont typeface="Wingdings" pitchFamily="2" charset="2"/>
              <a:buChar char="Ø"/>
            </a:pPr>
            <a:endParaRPr lang="en-US" altLang="zh-CN" b="1" dirty="0" smtClean="0">
              <a:ea typeface="+mj-ea"/>
            </a:endParaRPr>
          </a:p>
          <a:p>
            <a:pPr marL="285750" indent="-285750">
              <a:buFont typeface="Wingdings" pitchFamily="2" charset="2"/>
              <a:buChar char="Ø"/>
            </a:pPr>
            <a:endParaRPr lang="zh-CN" altLang="en-US" dirty="0">
              <a:ea typeface="+mj-ea"/>
            </a:endParaRPr>
          </a:p>
        </p:txBody>
      </p:sp>
      <p:pic>
        <p:nvPicPr>
          <p:cNvPr id="5" name="图片 4"/>
          <p:cNvPicPr>
            <a:picLocks noChangeAspect="1"/>
          </p:cNvPicPr>
          <p:nvPr/>
        </p:nvPicPr>
        <p:blipFill>
          <a:blip r:embed="rId4"/>
          <a:stretch>
            <a:fillRect/>
          </a:stretch>
        </p:blipFill>
        <p:spPr>
          <a:xfrm>
            <a:off x="4932040" y="2000769"/>
            <a:ext cx="1856482" cy="1597566"/>
          </a:xfrm>
          <a:prstGeom prst="rect">
            <a:avLst/>
          </a:prstGeom>
        </p:spPr>
      </p:pic>
    </p:spTree>
    <p:extLst>
      <p:ext uri="{BB962C8B-B14F-4D97-AF65-F5344CB8AC3E}">
        <p14:creationId xmlns:p14="http://schemas.microsoft.com/office/powerpoint/2010/main" val="3476195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931" y="1120648"/>
            <a:ext cx="7265122" cy="5589240"/>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58396">
            <a:off x="2198424" y="2460567"/>
            <a:ext cx="1224136" cy="1531697"/>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3178">
            <a:off x="3919233" y="2460566"/>
            <a:ext cx="1224136" cy="1531697"/>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3178">
            <a:off x="5422808" y="2432849"/>
            <a:ext cx="1224136" cy="1531697"/>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44829">
            <a:off x="4971502" y="4204582"/>
            <a:ext cx="1224136" cy="1531697"/>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58396">
            <a:off x="2949248" y="4155105"/>
            <a:ext cx="1224136" cy="1531697"/>
          </a:xfrm>
          <a:prstGeom prst="rect">
            <a:avLst/>
          </a:prstGeom>
        </p:spPr>
      </p:pic>
      <p:sp>
        <p:nvSpPr>
          <p:cNvPr id="20" name="TextBox 19"/>
          <p:cNvSpPr txBox="1"/>
          <p:nvPr/>
        </p:nvSpPr>
        <p:spPr>
          <a:xfrm rot="20789306">
            <a:off x="2362823" y="3995362"/>
            <a:ext cx="1277939" cy="4001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rgbClr val="854361"/>
                </a:solidFill>
                <a:effectLst>
                  <a:outerShdw dist="25400" dir="5400000" algn="t" rotWithShape="0">
                    <a:sysClr val="window" lastClr="FFFFFF">
                      <a:alpha val="29000"/>
                    </a:sysClr>
                  </a:outerShdw>
                </a:effectLst>
                <a:latin typeface="Calligraphic" pitchFamily="2" charset="0"/>
                <a:cs typeface="Times New Roman" pitchFamily="18" charset="0"/>
              </a:rPr>
              <a:t>控制饮食</a:t>
            </a:r>
            <a:endParaRPr kumimoji="0" lang="zh-CN" altLang="en-US" sz="2000" b="1" i="0" u="none" strike="noStrike" kern="0" cap="none" spc="0" normalizeH="0" baseline="0" noProof="0" dirty="0">
              <a:ln w="18415" cmpd="sng">
                <a:noFill/>
                <a:prstDash val="solid"/>
              </a:ln>
              <a:solidFill>
                <a:srgbClr val="854361"/>
              </a:solidFill>
              <a:effectLst>
                <a:outerShdw dist="25400" dir="5400000" algn="t" rotWithShape="0">
                  <a:sysClr val="window" lastClr="FFFFFF">
                    <a:alpha val="29000"/>
                  </a:sysClr>
                </a:outerShdw>
              </a:effectLst>
              <a:uLnTx/>
              <a:uFillTx/>
              <a:latin typeface="Calligraphic" pitchFamily="2" charset="0"/>
              <a:cs typeface="Times New Roman" pitchFamily="18" charset="0"/>
            </a:endParaRPr>
          </a:p>
        </p:txBody>
      </p:sp>
      <p:sp>
        <p:nvSpPr>
          <p:cNvPr id="21" name="TextBox 20"/>
          <p:cNvSpPr txBox="1"/>
          <p:nvPr/>
        </p:nvSpPr>
        <p:spPr>
          <a:xfrm rot="642276">
            <a:off x="3770313" y="3967101"/>
            <a:ext cx="1281042" cy="4001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rgbClr val="854361"/>
                </a:solidFill>
                <a:effectLst>
                  <a:outerShdw dist="25400" dir="5400000" algn="t" rotWithShape="0">
                    <a:sysClr val="window" lastClr="FFFFFF">
                      <a:alpha val="29000"/>
                    </a:sysClr>
                  </a:outerShdw>
                </a:effectLst>
                <a:latin typeface="Calligraphic" pitchFamily="2" charset="0"/>
                <a:cs typeface="Times New Roman" pitchFamily="18" charset="0"/>
              </a:rPr>
              <a:t>减轻体重</a:t>
            </a:r>
            <a:endParaRPr kumimoji="0" lang="zh-CN" altLang="en-US" sz="2000" b="1" i="0" u="none" strike="noStrike" kern="0" cap="none" spc="0" normalizeH="0" baseline="0" noProof="0" dirty="0">
              <a:ln w="18415" cmpd="sng">
                <a:noFill/>
                <a:prstDash val="solid"/>
              </a:ln>
              <a:solidFill>
                <a:srgbClr val="854361"/>
              </a:solidFill>
              <a:effectLst>
                <a:outerShdw dist="25400" dir="5400000" algn="t" rotWithShape="0">
                  <a:sysClr val="window" lastClr="FFFFFF">
                    <a:alpha val="29000"/>
                  </a:sysClr>
                </a:outerShdw>
              </a:effectLst>
              <a:uLnTx/>
              <a:uFillTx/>
              <a:latin typeface="Calligraphic" pitchFamily="2" charset="0"/>
              <a:cs typeface="Times New Roman" pitchFamily="18" charset="0"/>
            </a:endParaRPr>
          </a:p>
        </p:txBody>
      </p:sp>
      <p:sp>
        <p:nvSpPr>
          <p:cNvPr id="22" name="TextBox 21"/>
          <p:cNvSpPr txBox="1"/>
          <p:nvPr/>
        </p:nvSpPr>
        <p:spPr>
          <a:xfrm rot="642276">
            <a:off x="5156839" y="3890005"/>
            <a:ext cx="1360250" cy="4001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rgbClr val="854361"/>
                </a:solidFill>
                <a:effectLst>
                  <a:outerShdw dist="25400" dir="5400000" algn="t" rotWithShape="0">
                    <a:sysClr val="window" lastClr="FFFFFF">
                      <a:alpha val="29000"/>
                    </a:sysClr>
                  </a:outerShdw>
                </a:effectLst>
                <a:latin typeface="Calligraphic" pitchFamily="2" charset="0"/>
                <a:cs typeface="Times New Roman" pitchFamily="18" charset="0"/>
              </a:rPr>
              <a:t>戒烟限酒</a:t>
            </a:r>
            <a:endParaRPr kumimoji="0" lang="zh-CN" altLang="en-US" sz="2000" b="1" i="0" u="none" strike="noStrike" kern="0" cap="none" spc="0" normalizeH="0" baseline="0" noProof="0" dirty="0">
              <a:ln w="18415" cmpd="sng">
                <a:noFill/>
                <a:prstDash val="solid"/>
              </a:ln>
              <a:solidFill>
                <a:srgbClr val="854361"/>
              </a:solidFill>
              <a:effectLst>
                <a:outerShdw dist="25400" dir="5400000" algn="t" rotWithShape="0">
                  <a:sysClr val="window" lastClr="FFFFFF">
                    <a:alpha val="29000"/>
                  </a:sysClr>
                </a:outerShdw>
              </a:effectLst>
              <a:uLnTx/>
              <a:uFillTx/>
              <a:latin typeface="Calligraphic" pitchFamily="2" charset="0"/>
              <a:cs typeface="Times New Roman" pitchFamily="18" charset="0"/>
            </a:endParaRPr>
          </a:p>
        </p:txBody>
      </p:sp>
      <p:sp>
        <p:nvSpPr>
          <p:cNvPr id="23" name="TextBox 22"/>
          <p:cNvSpPr txBox="1"/>
          <p:nvPr/>
        </p:nvSpPr>
        <p:spPr>
          <a:xfrm rot="20789306">
            <a:off x="3154698" y="5612261"/>
            <a:ext cx="1786833" cy="4001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rgbClr val="854361"/>
                </a:solidFill>
                <a:effectLst>
                  <a:outerShdw dist="25400" dir="5400000" algn="t" rotWithShape="0">
                    <a:sysClr val="window" lastClr="FFFFFF">
                      <a:alpha val="29000"/>
                    </a:sysClr>
                  </a:outerShdw>
                </a:effectLst>
                <a:latin typeface="Calligraphic" pitchFamily="2" charset="0"/>
                <a:cs typeface="Times New Roman" pitchFamily="18" charset="0"/>
              </a:rPr>
              <a:t>加强体育锻炼</a:t>
            </a:r>
            <a:endParaRPr kumimoji="0" lang="zh-CN" altLang="en-US" sz="2000" b="1" i="0" u="none" strike="noStrike" kern="0" cap="none" spc="0" normalizeH="0" baseline="0" noProof="0" dirty="0">
              <a:ln w="18415" cmpd="sng">
                <a:noFill/>
                <a:prstDash val="solid"/>
              </a:ln>
              <a:solidFill>
                <a:srgbClr val="854361"/>
              </a:solidFill>
              <a:effectLst>
                <a:outerShdw dist="25400" dir="5400000" algn="t" rotWithShape="0">
                  <a:sysClr val="window" lastClr="FFFFFF">
                    <a:alpha val="29000"/>
                  </a:sysClr>
                </a:outerShdw>
              </a:effectLst>
              <a:uLnTx/>
              <a:uFillTx/>
              <a:latin typeface="Calligraphic" pitchFamily="2" charset="0"/>
              <a:cs typeface="Times New Roman" pitchFamily="18" charset="0"/>
            </a:endParaRPr>
          </a:p>
        </p:txBody>
      </p:sp>
      <p:sp>
        <p:nvSpPr>
          <p:cNvPr id="24" name="TextBox 23"/>
          <p:cNvSpPr txBox="1"/>
          <p:nvPr/>
        </p:nvSpPr>
        <p:spPr>
          <a:xfrm rot="20789306">
            <a:off x="5315888" y="5636712"/>
            <a:ext cx="1381395" cy="4001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rgbClr val="854361"/>
                </a:solidFill>
                <a:effectLst>
                  <a:outerShdw dist="25400" dir="5400000" algn="t" rotWithShape="0">
                    <a:sysClr val="window" lastClr="FFFFFF">
                      <a:alpha val="29000"/>
                    </a:sysClr>
                  </a:outerShdw>
                </a:effectLst>
                <a:latin typeface="Calligraphic" pitchFamily="2" charset="0"/>
                <a:cs typeface="Times New Roman" pitchFamily="18" charset="0"/>
              </a:rPr>
              <a:t>放松身心</a:t>
            </a:r>
            <a:endParaRPr kumimoji="0" lang="zh-CN" altLang="en-US" sz="2000" b="1" i="0" u="none" strike="noStrike" kern="0" cap="none" spc="0" normalizeH="0" baseline="0" noProof="0" dirty="0">
              <a:ln w="18415" cmpd="sng">
                <a:noFill/>
                <a:prstDash val="solid"/>
              </a:ln>
              <a:solidFill>
                <a:srgbClr val="854361"/>
              </a:solidFill>
              <a:effectLst>
                <a:outerShdw dist="25400" dir="5400000" algn="t" rotWithShape="0">
                  <a:sysClr val="window" lastClr="FFFFFF">
                    <a:alpha val="29000"/>
                  </a:sysClr>
                </a:outerShdw>
              </a:effectLst>
              <a:uLnTx/>
              <a:uFillTx/>
              <a:latin typeface="Calligraphic" pitchFamily="2" charset="0"/>
              <a:cs typeface="Times New Roman" pitchFamily="18" charset="0"/>
            </a:endParaRPr>
          </a:p>
        </p:txBody>
      </p:sp>
      <p:sp>
        <p:nvSpPr>
          <p:cNvPr id="25" name="TextBox 24"/>
          <p:cNvSpPr txBox="1"/>
          <p:nvPr/>
        </p:nvSpPr>
        <p:spPr>
          <a:xfrm>
            <a:off x="1196463" y="1120648"/>
            <a:ext cx="6428742" cy="707886"/>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kern="0" dirty="0" smtClean="0">
                <a:solidFill>
                  <a:srgbClr val="854361"/>
                </a:solidFill>
                <a:latin typeface="Calligraphic" pitchFamily="2" charset="0"/>
              </a:rPr>
              <a:t>降低血脂</a:t>
            </a:r>
            <a:endParaRPr kumimoji="0" lang="zh-CN" altLang="en-US" sz="4000" b="1" i="0" u="none" strike="noStrike" kern="0" cap="none" spc="0" normalizeH="0" baseline="0" noProof="0" dirty="0">
              <a:ln>
                <a:noFill/>
              </a:ln>
              <a:solidFill>
                <a:srgbClr val="854361"/>
              </a:solidFill>
              <a:effectLst/>
              <a:uLnTx/>
              <a:uFillTx/>
              <a:latin typeface="Calligraphic" pitchFamily="2" charset="0"/>
            </a:endParaRPr>
          </a:p>
        </p:txBody>
      </p:sp>
      <p:sp>
        <p:nvSpPr>
          <p:cNvPr id="2" name="标题 1"/>
          <p:cNvSpPr>
            <a:spLocks noGrp="1"/>
          </p:cNvSpPr>
          <p:nvPr>
            <p:ph type="title"/>
          </p:nvPr>
        </p:nvSpPr>
        <p:spPr/>
        <p:txBody>
          <a:bodyPr>
            <a:normAutofit fontScale="90000"/>
          </a:bodyPr>
          <a:lstStyle/>
          <a:p>
            <a:r>
              <a:rPr lang="en-US" altLang="zh-CN" dirty="0" smtClean="0"/>
              <a:t/>
            </a:r>
            <a:br>
              <a:rPr lang="en-US" altLang="zh-CN" dirty="0" smtClean="0"/>
            </a:br>
            <a:r>
              <a:rPr lang="zh-CN" altLang="en-US" sz="3100" dirty="0" smtClean="0"/>
              <a:t>肾病患者应遵循哪些健康的生活方式？</a:t>
            </a:r>
            <a:r>
              <a:rPr lang="zh-CN" altLang="en-US" sz="3100" dirty="0"/>
              <a:t/>
            </a:r>
            <a:br>
              <a:rPr lang="zh-CN" altLang="en-US" sz="3100" dirty="0"/>
            </a:br>
            <a:endParaRPr lang="zh-CN" altLang="en-US" dirty="0"/>
          </a:p>
        </p:txBody>
      </p:sp>
      <p:pic>
        <p:nvPicPr>
          <p:cNvPr id="1026" name="Picture 2" descr="F:\图片库\9124-120216143I74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46432">
            <a:off x="2222247" y="2832879"/>
            <a:ext cx="1176492" cy="7870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28293">
            <a:off x="4077916" y="2718989"/>
            <a:ext cx="855569" cy="11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F:\图片库\10053115204950 (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96736">
            <a:off x="5518896" y="2824361"/>
            <a:ext cx="1031960" cy="10093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图片库\zjln2009100900008v01b00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726856">
            <a:off x="3031867" y="4395990"/>
            <a:ext cx="11430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402336">
            <a:off x="5000618" y="4511270"/>
            <a:ext cx="1165902" cy="96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953033"/>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5329</TotalTime>
  <Words>988</Words>
  <Application>Microsoft Office PowerPoint</Application>
  <PresentationFormat>全屏显示(4:3)</PresentationFormat>
  <Paragraphs>113</Paragraphs>
  <Slides>21</Slides>
  <Notes>8</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肾病患者必须重视降脂治疗</vt:lpstr>
      <vt:lpstr>我国慢性肾脏病患者人数巨大，伴发高脂血症比例高</vt:lpstr>
      <vt:lpstr>肾病患者为什么会出现高脂血症？</vt:lpstr>
      <vt:lpstr>高脂血症对肾脏病有何影响？</vt:lpstr>
      <vt:lpstr>众所周知，CKD患者发展到终末期， 死亡的主要原因为心脑血管事件</vt:lpstr>
      <vt:lpstr>高血脂是公认的造成动脉粥样硬化性心血管疾病的 重要危险因素</vt:lpstr>
      <vt:lpstr>PowerPoint 演示文稿</vt:lpstr>
      <vt:lpstr>肾病患者应如何正确降低血脂水平？</vt:lpstr>
      <vt:lpstr> 肾病患者应遵循哪些健康的生活方式？ </vt:lpstr>
      <vt:lpstr>肾病患者应摄入哪些有助于降低血脂水平的食物？</vt:lpstr>
      <vt:lpstr>肾病患应进行哪些有助于降低血脂水平的体育锻炼？</vt:lpstr>
      <vt:lpstr>权威指南推荐：肾病患者应积极服用他汀降低血脂</vt:lpstr>
      <vt:lpstr>他汀不可随意减量、停药，应坚持长期服用</vt:lpstr>
      <vt:lpstr>他汀的肾脏安全性如何？</vt:lpstr>
      <vt:lpstr>PowerPoint 演示文稿</vt:lpstr>
      <vt:lpstr>病例1：“不遵医嘱”让他差点丧命</vt:lpstr>
      <vt:lpstr>PowerPoint 演示文稿</vt:lpstr>
      <vt:lpstr>病例2：积极治疗，她的生活“焕然一新”</vt:lpstr>
      <vt:lpstr>PowerPoint 演示文稿</vt:lpstr>
      <vt:lpstr>重视血脂管理，减少心脑血管事件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mediyixue</dc:creator>
  <cp:lastModifiedBy>admin</cp:lastModifiedBy>
  <cp:revision>538</cp:revision>
  <dcterms:created xsi:type="dcterms:W3CDTF">2014-09-10T09:47:10Z</dcterms:created>
  <dcterms:modified xsi:type="dcterms:W3CDTF">2015-08-31T08:21:28Z</dcterms:modified>
</cp:coreProperties>
</file>